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Lst>
  <p:sldSz cy="5143500" cx="9144000"/>
  <p:notesSz cx="6858000" cy="9144000"/>
  <p:embeddedFontLst>
    <p:embeddedFont>
      <p:font typeface="Nunito SemiBold"/>
      <p:regular r:id="rId60"/>
      <p:bold r:id="rId61"/>
      <p:italic r:id="rId62"/>
      <p:boldItalic r:id="rId63"/>
    </p:embeddedFont>
    <p:embeddedFont>
      <p:font typeface="Cabin Condensed SemiBold"/>
      <p:regular r:id="rId64"/>
      <p:bold r:id="rId65"/>
    </p:embeddedFont>
    <p:embeddedFont>
      <p:font typeface="Roboto"/>
      <p:regular r:id="rId66"/>
      <p:bold r:id="rId67"/>
      <p:italic r:id="rId68"/>
      <p:boldItalic r:id="rId69"/>
    </p:embeddedFont>
    <p:embeddedFont>
      <p:font typeface="Nunito ExtraLight"/>
      <p:regular r:id="rId70"/>
      <p:bold r:id="rId71"/>
      <p:italic r:id="rId72"/>
      <p:boldItalic r:id="rId73"/>
    </p:embeddedFont>
    <p:embeddedFont>
      <p:font typeface="Proxima Nova"/>
      <p:regular r:id="rId74"/>
      <p:bold r:id="rId75"/>
      <p:italic r:id="rId76"/>
      <p:boldItalic r:id="rId77"/>
    </p:embeddedFont>
    <p:embeddedFont>
      <p:font typeface="Nunito"/>
      <p:regular r:id="rId78"/>
      <p:bold r:id="rId79"/>
      <p:italic r:id="rId80"/>
      <p:boldItalic r:id="rId81"/>
    </p:embeddedFont>
    <p:embeddedFont>
      <p:font typeface="News Cycle"/>
      <p:regular r:id="rId82"/>
      <p:bold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3" Type="http://schemas.openxmlformats.org/officeDocument/2006/relationships/font" Target="fonts/NewsCycle-bold.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Nunito-italic.fntdata"/><Relationship Id="rId82" Type="http://schemas.openxmlformats.org/officeDocument/2006/relationships/font" Target="fonts/NewsCycle-regular.fntdata"/><Relationship Id="rId81" Type="http://schemas.openxmlformats.org/officeDocument/2006/relationships/font" Target="fonts/Nuni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ExtraLight-boldItalic.fntdata"/><Relationship Id="rId72" Type="http://schemas.openxmlformats.org/officeDocument/2006/relationships/font" Target="fonts/NunitoExtraLight-italic.fntdata"/><Relationship Id="rId31" Type="http://schemas.openxmlformats.org/officeDocument/2006/relationships/slide" Target="slides/slide25.xml"/><Relationship Id="rId75" Type="http://schemas.openxmlformats.org/officeDocument/2006/relationships/font" Target="fonts/ProximaNova-bold.fntdata"/><Relationship Id="rId30" Type="http://schemas.openxmlformats.org/officeDocument/2006/relationships/slide" Target="slides/slide24.xml"/><Relationship Id="rId74" Type="http://schemas.openxmlformats.org/officeDocument/2006/relationships/font" Target="fonts/ProximaNova-regular.fntdata"/><Relationship Id="rId33" Type="http://schemas.openxmlformats.org/officeDocument/2006/relationships/slide" Target="slides/slide27.xml"/><Relationship Id="rId77" Type="http://schemas.openxmlformats.org/officeDocument/2006/relationships/font" Target="fonts/ProximaNova-boldItalic.fntdata"/><Relationship Id="rId32" Type="http://schemas.openxmlformats.org/officeDocument/2006/relationships/slide" Target="slides/slide26.xml"/><Relationship Id="rId76" Type="http://schemas.openxmlformats.org/officeDocument/2006/relationships/font" Target="fonts/ProximaNova-italic.fntdata"/><Relationship Id="rId35" Type="http://schemas.openxmlformats.org/officeDocument/2006/relationships/slide" Target="slides/slide29.xml"/><Relationship Id="rId79" Type="http://schemas.openxmlformats.org/officeDocument/2006/relationships/font" Target="fonts/Nunito-bold.fntdata"/><Relationship Id="rId34" Type="http://schemas.openxmlformats.org/officeDocument/2006/relationships/slide" Target="slides/slide28.xml"/><Relationship Id="rId78" Type="http://schemas.openxmlformats.org/officeDocument/2006/relationships/font" Target="fonts/Nunito-regular.fntdata"/><Relationship Id="rId71" Type="http://schemas.openxmlformats.org/officeDocument/2006/relationships/font" Target="fonts/NunitoExtraLight-bold.fntdata"/><Relationship Id="rId70" Type="http://schemas.openxmlformats.org/officeDocument/2006/relationships/font" Target="fonts/NunitoExtraLight-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NunitoSemiBold-italic.fntdata"/><Relationship Id="rId61" Type="http://schemas.openxmlformats.org/officeDocument/2006/relationships/font" Target="fonts/NunitoSemiBold-bold.fntdata"/><Relationship Id="rId20" Type="http://schemas.openxmlformats.org/officeDocument/2006/relationships/slide" Target="slides/slide14.xml"/><Relationship Id="rId64" Type="http://schemas.openxmlformats.org/officeDocument/2006/relationships/font" Target="fonts/CabinCondensedSemiBold-regular.fntdata"/><Relationship Id="rId63" Type="http://schemas.openxmlformats.org/officeDocument/2006/relationships/font" Target="fonts/NunitoSemiBold-boldItalic.fntdata"/><Relationship Id="rId22" Type="http://schemas.openxmlformats.org/officeDocument/2006/relationships/slide" Target="slides/slide16.xml"/><Relationship Id="rId66" Type="http://schemas.openxmlformats.org/officeDocument/2006/relationships/font" Target="fonts/Roboto-regular.fntdata"/><Relationship Id="rId21" Type="http://schemas.openxmlformats.org/officeDocument/2006/relationships/slide" Target="slides/slide15.xml"/><Relationship Id="rId65" Type="http://schemas.openxmlformats.org/officeDocument/2006/relationships/font" Target="fonts/CabinCondensedSemiBold-bold.fntdata"/><Relationship Id="rId24" Type="http://schemas.openxmlformats.org/officeDocument/2006/relationships/slide" Target="slides/slide18.xml"/><Relationship Id="rId68" Type="http://schemas.openxmlformats.org/officeDocument/2006/relationships/font" Target="fonts/Roboto-italic.fntdata"/><Relationship Id="rId23" Type="http://schemas.openxmlformats.org/officeDocument/2006/relationships/slide" Target="slides/slide17.xml"/><Relationship Id="rId67" Type="http://schemas.openxmlformats.org/officeDocument/2006/relationships/font" Target="fonts/Roboto-bold.fntdata"/><Relationship Id="rId60" Type="http://schemas.openxmlformats.org/officeDocument/2006/relationships/font" Target="fonts/NunitoSemiBold-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figma.com/file/DSgazxvGULbbsE81VnX8qs/377E-Health-Insurance-Education?node-id=3%3A0"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figma.com/file/DSgazxvGULbbsE81VnX8qs/377E-Health-Insurance-Education?node-id=3%3A0"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9ad207bf5c_0_1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9ad207bf5c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200">
                <a:solidFill>
                  <a:schemeClr val="dk1"/>
                </a:solidFill>
                <a:latin typeface="Roboto"/>
                <a:ea typeface="Roboto"/>
                <a:cs typeface="Roboto"/>
                <a:sym typeface="Roboto"/>
              </a:rPr>
              <a:t>Intro</a:t>
            </a:r>
            <a:endParaRPr b="1" sz="120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rPr lang="en" sz="1200">
                <a:solidFill>
                  <a:schemeClr val="dk1"/>
                </a:solidFill>
                <a:latin typeface="Roboto"/>
                <a:ea typeface="Roboto"/>
                <a:cs typeface="Roboto"/>
                <a:sym typeface="Roboto"/>
              </a:rPr>
              <a:t>Hey everyone! </a:t>
            </a:r>
            <a:endParaRPr sz="120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rPr lang="en" sz="1200">
                <a:solidFill>
                  <a:schemeClr val="dk1"/>
                </a:solidFill>
                <a:latin typeface="Roboto"/>
                <a:ea typeface="Roboto"/>
                <a:cs typeface="Roboto"/>
                <a:sym typeface="Roboto"/>
              </a:rPr>
              <a:t>This is our low-fi prototype &amp; evaluation.</a:t>
            </a:r>
            <a:endParaRPr sz="120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rPr lang="en" sz="1200">
                <a:solidFill>
                  <a:schemeClr val="dk1"/>
                </a:solidFill>
                <a:latin typeface="Roboto"/>
                <a:ea typeface="Roboto"/>
                <a:cs typeface="Roboto"/>
                <a:sym typeface="Roboto"/>
              </a:rPr>
              <a:t>We are Larry the Porcupine.</a:t>
            </a:r>
            <a:endParaRPr sz="120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rPr lang="en" sz="1200">
                <a:solidFill>
                  <a:schemeClr val="dk1"/>
                </a:solidFill>
                <a:latin typeface="Roboto"/>
                <a:ea typeface="Roboto"/>
                <a:cs typeface="Roboto"/>
                <a:sym typeface="Roboto"/>
              </a:rPr>
              <a:t>We focus on healthcare and insurance. </a:t>
            </a:r>
            <a:endParaRPr sz="120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rPr lang="en" sz="1200">
                <a:solidFill>
                  <a:schemeClr val="dk1"/>
                </a:solidFill>
                <a:latin typeface="Roboto"/>
                <a:ea typeface="Roboto"/>
                <a:cs typeface="Roboto"/>
                <a:sym typeface="Roboto"/>
              </a:rPr>
              <a:t>And we are for people who have a </a:t>
            </a:r>
            <a:r>
              <a:rPr lang="en" sz="1200">
                <a:solidFill>
                  <a:schemeClr val="dk1"/>
                </a:solidFill>
                <a:latin typeface="Roboto"/>
                <a:ea typeface="Roboto"/>
                <a:cs typeface="Roboto"/>
                <a:sym typeface="Roboto"/>
              </a:rPr>
              <a:t>prickly</a:t>
            </a:r>
            <a:r>
              <a:rPr lang="en" sz="1200">
                <a:solidFill>
                  <a:schemeClr val="dk1"/>
                </a:solidFill>
                <a:latin typeface="Roboto"/>
                <a:ea typeface="Roboto"/>
                <a:cs typeface="Roboto"/>
                <a:sym typeface="Roboto"/>
              </a:rPr>
              <a:t> problem and need to go to someone to get help with it.</a:t>
            </a:r>
            <a:endParaRPr sz="1200">
              <a:solidFill>
                <a:schemeClr val="dk1"/>
              </a:solidFill>
              <a:latin typeface="Roboto"/>
              <a:ea typeface="Roboto"/>
              <a:cs typeface="Roboto"/>
              <a:sym typeface="Roboto"/>
            </a:endParaRPr>
          </a:p>
          <a:p>
            <a:pPr indent="0" lvl="0" marL="0" rtl="0" algn="l">
              <a:lnSpc>
                <a:spcPct val="100000"/>
              </a:lnSpc>
              <a:spcBef>
                <a:spcPts val="600"/>
              </a:spcBef>
              <a:spcAft>
                <a:spcPts val="0"/>
              </a:spcAft>
              <a:buNone/>
            </a:pPr>
            <a:r>
              <a:rPr lang="en"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indent="0" lvl="0" marL="0" rtl="0" algn="l">
              <a:lnSpc>
                <a:spcPct val="100000"/>
              </a:lnSpc>
              <a:spcBef>
                <a:spcPts val="600"/>
              </a:spcBef>
              <a:spcAft>
                <a:spcPts val="0"/>
              </a:spcAft>
              <a:buNone/>
            </a:pPr>
            <a:r>
              <a:t/>
            </a:r>
            <a:endParaRPr sz="1000">
              <a:solidFill>
                <a:schemeClr val="dk1"/>
              </a:solidFill>
              <a:latin typeface="Roboto"/>
              <a:ea typeface="Roboto"/>
              <a:cs typeface="Roboto"/>
              <a:sym typeface="Roboto"/>
            </a:endParaRPr>
          </a:p>
          <a:p>
            <a:pPr indent="0" lvl="0" marL="0" rtl="0" algn="l">
              <a:lnSpc>
                <a:spcPct val="100000"/>
              </a:lnSpc>
              <a:spcBef>
                <a:spcPts val="600"/>
              </a:spcBef>
              <a:spcAft>
                <a:spcPts val="0"/>
              </a:spcAft>
              <a:buNone/>
            </a:pPr>
            <a:r>
              <a:rPr b="1" lang="en" sz="1000">
                <a:solidFill>
                  <a:schemeClr val="dk1"/>
                </a:solidFill>
                <a:latin typeface="Roboto"/>
                <a:ea typeface="Roboto"/>
                <a:cs typeface="Roboto"/>
                <a:sym typeface="Roboto"/>
              </a:rPr>
              <a:t>FINAL ORDER SLIDES</a:t>
            </a:r>
            <a:endParaRPr b="1" sz="1000">
              <a:solidFill>
                <a:schemeClr val="dk1"/>
              </a:solidFill>
              <a:latin typeface="Roboto"/>
              <a:ea typeface="Roboto"/>
              <a:cs typeface="Roboto"/>
              <a:sym typeface="Roboto"/>
            </a:endParaRPr>
          </a:p>
          <a:p>
            <a:pPr indent="-292100" lvl="0" marL="457200" rtl="0" algn="l">
              <a:lnSpc>
                <a:spcPct val="100000"/>
              </a:lnSpc>
              <a:spcBef>
                <a:spcPts val="600"/>
              </a:spcBef>
              <a:spcAft>
                <a:spcPts val="0"/>
              </a:spcAft>
              <a:buClr>
                <a:schemeClr val="dk1"/>
              </a:buClr>
              <a:buSzPts val="1000"/>
              <a:buFont typeface="Roboto"/>
              <a:buAutoNum type="arabicPeriod"/>
            </a:pPr>
            <a:r>
              <a:rPr b="1" lang="en" sz="1000">
                <a:solidFill>
                  <a:schemeClr val="dk1"/>
                </a:solidFill>
                <a:latin typeface="Roboto"/>
                <a:ea typeface="Roboto"/>
                <a:cs typeface="Roboto"/>
                <a:sym typeface="Roboto"/>
              </a:rPr>
              <a:t>Story board ideas </a:t>
            </a:r>
            <a:endParaRPr b="1" sz="1000">
              <a:solidFill>
                <a:schemeClr val="dk1"/>
              </a:solidFill>
              <a:latin typeface="Roboto"/>
              <a:ea typeface="Roboto"/>
              <a:cs typeface="Roboto"/>
              <a:sym typeface="Roboto"/>
            </a:endParaRPr>
          </a:p>
          <a:p>
            <a:pPr indent="-292100" lvl="0" marL="457200" rtl="0" algn="l">
              <a:lnSpc>
                <a:spcPct val="100000"/>
              </a:lnSpc>
              <a:spcBef>
                <a:spcPts val="0"/>
              </a:spcBef>
              <a:spcAft>
                <a:spcPts val="0"/>
              </a:spcAft>
              <a:buClr>
                <a:schemeClr val="dk1"/>
              </a:buClr>
              <a:buSzPts val="1000"/>
              <a:buFont typeface="Roboto"/>
              <a:buAutoNum type="arabicPeriod"/>
            </a:pPr>
            <a:r>
              <a:rPr b="1" lang="en" sz="1000">
                <a:solidFill>
                  <a:schemeClr val="dk1"/>
                </a:solidFill>
                <a:latin typeface="Roboto"/>
                <a:ea typeface="Roboto"/>
                <a:cs typeface="Roboto"/>
                <a:sym typeface="Roboto"/>
              </a:rPr>
              <a:t>Overview of participants </a:t>
            </a:r>
            <a:endParaRPr b="1" sz="1000">
              <a:solidFill>
                <a:schemeClr val="dk1"/>
              </a:solidFill>
              <a:latin typeface="Roboto"/>
              <a:ea typeface="Roboto"/>
              <a:cs typeface="Roboto"/>
              <a:sym typeface="Roboto"/>
            </a:endParaRPr>
          </a:p>
          <a:p>
            <a:pPr indent="-292100" lvl="0" marL="457200" rtl="0" algn="l">
              <a:lnSpc>
                <a:spcPct val="100000"/>
              </a:lnSpc>
              <a:spcBef>
                <a:spcPts val="0"/>
              </a:spcBef>
              <a:spcAft>
                <a:spcPts val="0"/>
              </a:spcAft>
              <a:buClr>
                <a:schemeClr val="dk1"/>
              </a:buClr>
              <a:buSzPts val="1000"/>
              <a:buFont typeface="Roboto"/>
              <a:buAutoNum type="arabicPeriod"/>
            </a:pPr>
            <a:r>
              <a:rPr b="1" lang="en" sz="1000">
                <a:solidFill>
                  <a:schemeClr val="dk1"/>
                </a:solidFill>
                <a:latin typeface="Roboto"/>
                <a:ea typeface="Roboto"/>
                <a:cs typeface="Roboto"/>
                <a:sym typeface="Roboto"/>
              </a:rPr>
              <a:t>For each tasks do story board for each flow </a:t>
            </a:r>
            <a:endParaRPr b="1" sz="1000">
              <a:solidFill>
                <a:schemeClr val="dk1"/>
              </a:solidFill>
              <a:latin typeface="Roboto"/>
              <a:ea typeface="Roboto"/>
              <a:cs typeface="Roboto"/>
              <a:sym typeface="Roboto"/>
            </a:endParaRPr>
          </a:p>
          <a:p>
            <a:pPr indent="0" lvl="0" marL="0" rtl="0" algn="l">
              <a:lnSpc>
                <a:spcPct val="100000"/>
              </a:lnSpc>
              <a:spcBef>
                <a:spcPts val="600"/>
              </a:spcBef>
              <a:spcAft>
                <a:spcPts val="0"/>
              </a:spcAft>
              <a:buNone/>
            </a:pPr>
            <a:r>
              <a:rPr b="1" lang="en" sz="1000">
                <a:solidFill>
                  <a:schemeClr val="dk1"/>
                </a:solidFill>
                <a:latin typeface="Roboto"/>
                <a:ea typeface="Roboto"/>
                <a:cs typeface="Roboto"/>
                <a:sym typeface="Roboto"/>
              </a:rPr>
              <a:t>Presentation Guidelines </a:t>
            </a:r>
            <a:endParaRPr b="1" sz="1000">
              <a:solidFill>
                <a:schemeClr val="dk1"/>
              </a:solidFill>
              <a:latin typeface="Roboto"/>
              <a:ea typeface="Roboto"/>
              <a:cs typeface="Roboto"/>
              <a:sym typeface="Roboto"/>
            </a:endParaRPr>
          </a:p>
          <a:p>
            <a:pPr indent="0" lvl="0" marL="0" rtl="0" algn="l">
              <a:lnSpc>
                <a:spcPct val="100000"/>
              </a:lnSpc>
              <a:spcBef>
                <a:spcPts val="300"/>
              </a:spcBef>
              <a:spcAft>
                <a:spcPts val="0"/>
              </a:spcAft>
              <a:buNone/>
            </a:pPr>
            <a:r>
              <a:rPr lang="en" sz="1000">
                <a:solidFill>
                  <a:schemeClr val="dk1"/>
                </a:solidFill>
                <a:latin typeface="Roboto"/>
                <a:ea typeface="Roboto"/>
                <a:cs typeface="Roboto"/>
                <a:sym typeface="Roboto"/>
              </a:rPr>
              <a:t>Here are the materials you should include in your slides or in the appendix: </a:t>
            </a:r>
            <a:endParaRPr sz="1000">
              <a:solidFill>
                <a:schemeClr val="dk1"/>
              </a:solidFill>
              <a:latin typeface="Roboto"/>
              <a:ea typeface="Roboto"/>
              <a:cs typeface="Roboto"/>
              <a:sym typeface="Roboto"/>
            </a:endParaRPr>
          </a:p>
          <a:p>
            <a:pPr indent="-292100" lvl="0" marL="457200" rtl="0" algn="l">
              <a:lnSpc>
                <a:spcPct val="100000"/>
              </a:lnSpc>
              <a:spcBef>
                <a:spcPts val="160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Title (2 slides)</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Each team member’s name and picture (first name plus last initial) (1 slide)</a:t>
            </a:r>
            <a:endParaRPr sz="1000">
              <a:solidFill>
                <a:schemeClr val="dk1"/>
              </a:solidFill>
              <a:latin typeface="Roboto"/>
              <a:ea typeface="Roboto"/>
              <a:cs typeface="Roboto"/>
              <a:sym typeface="Roboto"/>
            </a:endParaRPr>
          </a:p>
          <a:p>
            <a:pPr indent="-292100" lvl="0" marL="457200" rtl="0" algn="l">
              <a:lnSpc>
                <a:spcPct val="100000"/>
              </a:lnSpc>
              <a:spcBef>
                <a:spcPts val="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Introduction (1-2 slides)</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Mission Statement/Value Proposition</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Problem/Solution Overview</a:t>
            </a:r>
            <a:endParaRPr sz="1000">
              <a:solidFill>
                <a:schemeClr val="dk1"/>
              </a:solidFill>
              <a:latin typeface="Roboto"/>
              <a:ea typeface="Roboto"/>
              <a:cs typeface="Roboto"/>
              <a:sym typeface="Roboto"/>
            </a:endParaRPr>
          </a:p>
          <a:p>
            <a:pPr indent="-292100" lvl="0" marL="457200" rtl="0" algn="l">
              <a:lnSpc>
                <a:spcPct val="100000"/>
              </a:lnSpc>
              <a:spcBef>
                <a:spcPts val="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Sketches (images w/ caption) (1 slide showing variety)</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Overview image of the 15-20 sketches you made (include all in appendix)</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Top 2 designs storyboarded in more detail and the reasoning for choosing these</a:t>
            </a:r>
            <a:endParaRPr sz="1000">
              <a:solidFill>
                <a:schemeClr val="dk1"/>
              </a:solidFill>
              <a:latin typeface="Roboto"/>
              <a:ea typeface="Roboto"/>
              <a:cs typeface="Roboto"/>
              <a:sym typeface="Roboto"/>
            </a:endParaRPr>
          </a:p>
          <a:p>
            <a:pPr indent="-292100" lvl="0" marL="457200" rtl="0" algn="l">
              <a:lnSpc>
                <a:spcPct val="100000"/>
              </a:lnSpc>
              <a:spcBef>
                <a:spcPts val="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Tasks and Selected Interface Design (3-4 slides)</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3 Tasks</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Storyboards for 3 tasks</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Reasoning for selection (pros/cons for each)</a:t>
            </a:r>
            <a:endParaRPr sz="1000">
              <a:solidFill>
                <a:schemeClr val="dk1"/>
              </a:solidFill>
              <a:latin typeface="Roboto"/>
              <a:ea typeface="Roboto"/>
              <a:cs typeface="Roboto"/>
              <a:sym typeface="Roboto"/>
            </a:endParaRPr>
          </a:p>
          <a:p>
            <a:pPr indent="-292100" lvl="0" marL="457200" rtl="0" algn="l">
              <a:lnSpc>
                <a:spcPct val="100000"/>
              </a:lnSpc>
              <a:spcBef>
                <a:spcPts val="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Prototype description, with images of each screen used by your tasks and a picture of the entire system (include in appendix)</a:t>
            </a:r>
            <a:endParaRPr sz="1000">
              <a:solidFill>
                <a:schemeClr val="dk1"/>
              </a:solidFill>
              <a:latin typeface="Roboto"/>
              <a:ea typeface="Roboto"/>
              <a:cs typeface="Roboto"/>
              <a:sym typeface="Roboto"/>
            </a:endParaRPr>
          </a:p>
          <a:p>
            <a:pPr indent="-292100" lvl="0" marL="457200" rtl="0" algn="l">
              <a:lnSpc>
                <a:spcPct val="100000"/>
              </a:lnSpc>
              <a:spcBef>
                <a:spcPts val="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Experiment (3-6 slides)</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Method</a:t>
            </a:r>
            <a:endParaRPr sz="1000">
              <a:solidFill>
                <a:schemeClr val="dk1"/>
              </a:solidFill>
              <a:latin typeface="Roboto"/>
              <a:ea typeface="Roboto"/>
              <a:cs typeface="Roboto"/>
              <a:sym typeface="Roboto"/>
            </a:endParaRPr>
          </a:p>
          <a:p>
            <a:pPr indent="-292100" lvl="2" marL="1371600" rtl="0" algn="l">
              <a:lnSpc>
                <a:spcPct val="100000"/>
              </a:lnSpc>
              <a:spcBef>
                <a:spcPts val="0"/>
              </a:spcBef>
              <a:spcAft>
                <a:spcPts val="0"/>
              </a:spcAft>
              <a:buClr>
                <a:schemeClr val="dk1"/>
              </a:buClr>
              <a:buSzPts val="1000"/>
              <a:buFont typeface="Roboto"/>
              <a:buAutoNum type="romanLcPeriod"/>
            </a:pPr>
            <a:r>
              <a:rPr lang="en" sz="1000">
                <a:solidFill>
                  <a:schemeClr val="dk1"/>
                </a:solidFill>
                <a:latin typeface="Roboto"/>
                <a:ea typeface="Roboto"/>
                <a:cs typeface="Roboto"/>
                <a:sym typeface="Roboto"/>
              </a:rPr>
              <a:t>Participants: demographics, how recruited/compensated</a:t>
            </a:r>
            <a:endParaRPr sz="1000">
              <a:solidFill>
                <a:schemeClr val="dk1"/>
              </a:solidFill>
              <a:latin typeface="Roboto"/>
              <a:ea typeface="Roboto"/>
              <a:cs typeface="Roboto"/>
              <a:sym typeface="Roboto"/>
            </a:endParaRPr>
          </a:p>
          <a:p>
            <a:pPr indent="-292100" lvl="2" marL="1371600" rtl="0" algn="l">
              <a:lnSpc>
                <a:spcPct val="100000"/>
              </a:lnSpc>
              <a:spcBef>
                <a:spcPts val="0"/>
              </a:spcBef>
              <a:spcAft>
                <a:spcPts val="0"/>
              </a:spcAft>
              <a:buClr>
                <a:schemeClr val="dk1"/>
              </a:buClr>
              <a:buSzPts val="1000"/>
              <a:buFont typeface="Roboto"/>
              <a:buAutoNum type="romanLcPeriod"/>
            </a:pPr>
            <a:r>
              <a:rPr lang="en" sz="1000">
                <a:solidFill>
                  <a:schemeClr val="dk1"/>
                </a:solidFill>
                <a:latin typeface="Roboto"/>
                <a:ea typeface="Roboto"/>
                <a:cs typeface="Roboto"/>
                <a:sym typeface="Roboto"/>
              </a:rPr>
              <a:t>Tasks</a:t>
            </a:r>
            <a:endParaRPr sz="1000">
              <a:solidFill>
                <a:schemeClr val="dk1"/>
              </a:solidFill>
              <a:latin typeface="Roboto"/>
              <a:ea typeface="Roboto"/>
              <a:cs typeface="Roboto"/>
              <a:sym typeface="Roboto"/>
            </a:endParaRPr>
          </a:p>
          <a:p>
            <a:pPr indent="-292100" lvl="2" marL="1371600" rtl="0" algn="l">
              <a:lnSpc>
                <a:spcPct val="100000"/>
              </a:lnSpc>
              <a:spcBef>
                <a:spcPts val="0"/>
              </a:spcBef>
              <a:spcAft>
                <a:spcPts val="0"/>
              </a:spcAft>
              <a:buClr>
                <a:schemeClr val="dk1"/>
              </a:buClr>
              <a:buSzPts val="1000"/>
              <a:buFont typeface="Roboto"/>
              <a:buAutoNum type="romanLcPeriod"/>
            </a:pPr>
            <a:r>
              <a:rPr lang="en" sz="1000">
                <a:solidFill>
                  <a:schemeClr val="dk1"/>
                </a:solidFill>
                <a:latin typeface="Roboto"/>
                <a:ea typeface="Roboto"/>
                <a:cs typeface="Roboto"/>
                <a:sym typeface="Roboto"/>
              </a:rPr>
              <a:t>Procedure (including environment &amp; testing setup)</a:t>
            </a:r>
            <a:endParaRPr sz="1000">
              <a:solidFill>
                <a:schemeClr val="dk1"/>
              </a:solidFill>
              <a:latin typeface="Roboto"/>
              <a:ea typeface="Roboto"/>
              <a:cs typeface="Roboto"/>
              <a:sym typeface="Roboto"/>
            </a:endParaRPr>
          </a:p>
          <a:p>
            <a:pPr indent="-292100" lvl="2" marL="1371600" rtl="0" algn="l">
              <a:lnSpc>
                <a:spcPct val="100000"/>
              </a:lnSpc>
              <a:spcBef>
                <a:spcPts val="0"/>
              </a:spcBef>
              <a:spcAft>
                <a:spcPts val="0"/>
              </a:spcAft>
              <a:buClr>
                <a:schemeClr val="dk1"/>
              </a:buClr>
              <a:buSzPts val="1000"/>
              <a:buFont typeface="Roboto"/>
              <a:buAutoNum type="romanLcPeriod"/>
            </a:pPr>
            <a:r>
              <a:rPr lang="en" sz="1000">
                <a:solidFill>
                  <a:schemeClr val="dk1"/>
                </a:solidFill>
                <a:latin typeface="Roboto"/>
                <a:ea typeface="Roboto"/>
                <a:cs typeface="Roboto"/>
                <a:sym typeface="Roboto"/>
              </a:rPr>
              <a:t>Results </a:t>
            </a:r>
            <a:endParaRPr sz="1000">
              <a:solidFill>
                <a:schemeClr val="dk1"/>
              </a:solidFill>
              <a:latin typeface="Roboto"/>
              <a:ea typeface="Roboto"/>
              <a:cs typeface="Roboto"/>
              <a:sym typeface="Roboto"/>
            </a:endParaRPr>
          </a:p>
          <a:p>
            <a:pPr indent="-292100" lvl="2" marL="1371600" rtl="0" algn="l">
              <a:lnSpc>
                <a:spcPct val="100000"/>
              </a:lnSpc>
              <a:spcBef>
                <a:spcPts val="0"/>
              </a:spcBef>
              <a:spcAft>
                <a:spcPts val="0"/>
              </a:spcAft>
              <a:buClr>
                <a:schemeClr val="dk1"/>
              </a:buClr>
              <a:buSzPts val="1000"/>
              <a:buFont typeface="Roboto"/>
              <a:buAutoNum type="romanLcPeriod"/>
            </a:pPr>
            <a:r>
              <a:rPr lang="en" sz="1000">
                <a:solidFill>
                  <a:schemeClr val="dk1"/>
                </a:solidFill>
                <a:latin typeface="Roboto"/>
                <a:ea typeface="Roboto"/>
                <a:cs typeface="Roboto"/>
                <a:sym typeface="Roboto"/>
              </a:rPr>
              <a:t>Key things you learned for your project going forward</a:t>
            </a:r>
            <a:endParaRPr sz="1000">
              <a:solidFill>
                <a:schemeClr val="dk1"/>
              </a:solidFill>
              <a:latin typeface="Roboto"/>
              <a:ea typeface="Roboto"/>
              <a:cs typeface="Roboto"/>
              <a:sym typeface="Roboto"/>
            </a:endParaRPr>
          </a:p>
          <a:p>
            <a:pPr indent="-292100" lvl="0" marL="457200" rtl="0" algn="l">
              <a:lnSpc>
                <a:spcPct val="100000"/>
              </a:lnSpc>
              <a:spcBef>
                <a:spcPts val="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Other supporting material (appendix)</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Include raw data (cleaned up and readable)</a:t>
            </a:r>
            <a:endParaRPr sz="1000">
              <a:solidFill>
                <a:schemeClr val="dk1"/>
              </a:solidFill>
              <a:latin typeface="Roboto"/>
              <a:ea typeface="Roboto"/>
              <a:cs typeface="Roboto"/>
              <a:sym typeface="Roboto"/>
            </a:endParaRPr>
          </a:p>
          <a:p>
            <a:pPr indent="-292100" lvl="1" marL="914400" rtl="0" algn="l">
              <a:lnSpc>
                <a:spcPct val="100000"/>
              </a:lnSpc>
              <a:spcBef>
                <a:spcPts val="0"/>
              </a:spcBef>
              <a:spcAft>
                <a:spcPts val="0"/>
              </a:spcAft>
              <a:buClr>
                <a:schemeClr val="dk1"/>
              </a:buClr>
              <a:buSzPts val="1000"/>
              <a:buFont typeface="Roboto"/>
              <a:buAutoNum type="alphaLcPeriod"/>
            </a:pPr>
            <a:r>
              <a:rPr lang="en" sz="1000">
                <a:solidFill>
                  <a:schemeClr val="dk1"/>
                </a:solidFill>
                <a:latin typeface="Roboto"/>
                <a:ea typeface="Roboto"/>
                <a:cs typeface="Roboto"/>
                <a:sym typeface="Roboto"/>
              </a:rPr>
              <a:t>Include any extra figures or sketches that don’t fit in above</a:t>
            </a:r>
            <a:endParaRPr sz="100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sz="10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b="1" lang="en" sz="1000">
                <a:solidFill>
                  <a:schemeClr val="dk1"/>
                </a:solidFill>
              </a:rPr>
              <a:t>Grading Criteria (Group Grade)</a:t>
            </a:r>
            <a:endParaRPr b="1" sz="1000">
              <a:solidFill>
                <a:schemeClr val="dk1"/>
              </a:solidFill>
            </a:endParaRPr>
          </a:p>
          <a:p>
            <a:pPr indent="-292100" lvl="0" marL="457200" rtl="0" algn="l">
              <a:lnSpc>
                <a:spcPct val="115000"/>
              </a:lnSpc>
              <a:spcBef>
                <a:spcPts val="0"/>
              </a:spcBef>
              <a:spcAft>
                <a:spcPts val="0"/>
              </a:spcAft>
              <a:buClr>
                <a:schemeClr val="dk1"/>
              </a:buClr>
              <a:buSzPts val="1000"/>
              <a:buAutoNum type="arabicPeriod"/>
            </a:pPr>
            <a:r>
              <a:rPr lang="en" sz="1000">
                <a:solidFill>
                  <a:schemeClr val="dk1"/>
                </a:solidFill>
              </a:rPr>
              <a:t>Concept and UI Sketches</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Completeness of exploration 10 pts</a:t>
            </a:r>
            <a:endParaRPr sz="1000">
              <a:solidFill>
                <a:schemeClr val="dk1"/>
              </a:solidFill>
            </a:endParaRPr>
          </a:p>
          <a:p>
            <a:pPr indent="-292100" lvl="0" marL="457200" rtl="0" algn="l">
              <a:lnSpc>
                <a:spcPct val="115000"/>
              </a:lnSpc>
              <a:spcBef>
                <a:spcPts val="0"/>
              </a:spcBef>
              <a:spcAft>
                <a:spcPts val="0"/>
              </a:spcAft>
              <a:buClr>
                <a:schemeClr val="dk1"/>
              </a:buClr>
              <a:buSzPts val="1000"/>
              <a:buAutoNum type="arabicPeriod"/>
            </a:pPr>
            <a:r>
              <a:rPr lang="en" sz="1000">
                <a:solidFill>
                  <a:schemeClr val="dk1"/>
                </a:solidFill>
              </a:rPr>
              <a:t>Selected interface design</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Why did you choose it? </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Any reasoning from data or constraints of the target platform? </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What can you do with it? 20 pts</a:t>
            </a:r>
            <a:endParaRPr sz="1000">
              <a:solidFill>
                <a:schemeClr val="dk1"/>
              </a:solidFill>
            </a:endParaRPr>
          </a:p>
          <a:p>
            <a:pPr indent="-292100" lvl="0" marL="457200" rtl="0" algn="l">
              <a:lnSpc>
                <a:spcPct val="115000"/>
              </a:lnSpc>
              <a:spcBef>
                <a:spcPts val="0"/>
              </a:spcBef>
              <a:spcAft>
                <a:spcPts val="0"/>
              </a:spcAft>
              <a:buClr>
                <a:schemeClr val="dk1"/>
              </a:buClr>
              <a:buSzPts val="1000"/>
              <a:buAutoNum type="arabicPeriod"/>
            </a:pPr>
            <a:r>
              <a:rPr lang="en" sz="1000">
                <a:solidFill>
                  <a:schemeClr val="dk1"/>
                </a:solidFill>
              </a:rPr>
              <a:t>Representative tasks &amp; task flows</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Did the three tasks provide coverage of the functionality in the application? Was it clear on how a user carried out the task? 20 pts</a:t>
            </a:r>
            <a:endParaRPr sz="1000">
              <a:solidFill>
                <a:schemeClr val="dk1"/>
              </a:solidFill>
            </a:endParaRPr>
          </a:p>
          <a:p>
            <a:pPr indent="-292100" lvl="0" marL="457200" rtl="0" algn="l">
              <a:lnSpc>
                <a:spcPct val="115000"/>
              </a:lnSpc>
              <a:spcBef>
                <a:spcPts val="0"/>
              </a:spcBef>
              <a:spcAft>
                <a:spcPts val="0"/>
              </a:spcAft>
              <a:buClr>
                <a:schemeClr val="dk1"/>
              </a:buClr>
              <a:buSzPts val="1000"/>
              <a:buAutoNum type="arabicPeriod"/>
            </a:pPr>
            <a:r>
              <a:rPr lang="en" sz="1000">
                <a:solidFill>
                  <a:schemeClr val="dk1"/>
                </a:solidFill>
              </a:rPr>
              <a:t>Low-fi prototype</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Was the interface appropriate for the supported tasks? Did it follow from sound reasoning? Were appropriate low-fi techniques/style used? 20 pts</a:t>
            </a:r>
            <a:endParaRPr sz="1000">
              <a:solidFill>
                <a:schemeClr val="dk1"/>
              </a:solidFill>
            </a:endParaRPr>
          </a:p>
          <a:p>
            <a:pPr indent="-292100" lvl="0" marL="457200" rtl="0" algn="l">
              <a:lnSpc>
                <a:spcPct val="115000"/>
              </a:lnSpc>
              <a:spcBef>
                <a:spcPts val="0"/>
              </a:spcBef>
              <a:spcAft>
                <a:spcPts val="0"/>
              </a:spcAft>
              <a:buClr>
                <a:schemeClr val="dk1"/>
              </a:buClr>
              <a:buSzPts val="1000"/>
              <a:buAutoNum type="arabicPeriod"/>
            </a:pPr>
            <a:r>
              <a:rPr lang="en" sz="1000">
                <a:solidFill>
                  <a:schemeClr val="dk1"/>
                </a:solidFill>
              </a:rPr>
              <a:t>Experiment</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Was the experiment carried out in a sound manner (e.g., participants, location, method)? Were the results given in sufficient detail to understand what occurred? 20 pts</a:t>
            </a:r>
            <a:endParaRPr sz="1000">
              <a:solidFill>
                <a:schemeClr val="dk1"/>
              </a:solidFill>
            </a:endParaRPr>
          </a:p>
          <a:p>
            <a:pPr indent="-292100" lvl="0" marL="457200" rtl="0" algn="l">
              <a:lnSpc>
                <a:spcPct val="115000"/>
              </a:lnSpc>
              <a:spcBef>
                <a:spcPts val="0"/>
              </a:spcBef>
              <a:spcAft>
                <a:spcPts val="0"/>
              </a:spcAft>
              <a:buClr>
                <a:schemeClr val="dk1"/>
              </a:buClr>
              <a:buSzPts val="1000"/>
              <a:buAutoNum type="arabicPeriod"/>
            </a:pPr>
            <a:r>
              <a:rPr lang="en" sz="1000">
                <a:solidFill>
                  <a:schemeClr val="dk1"/>
                </a:solidFill>
              </a:rPr>
              <a:t>Quality and clarity of slides 10 pts</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Creativity in presentation (extra credit) 10 pts</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1000">
                <a:solidFill>
                  <a:schemeClr val="dk1"/>
                </a:solidFill>
              </a:rPr>
              <a:t>Grading Criteria (Individual Presenter Grade)</a:t>
            </a:r>
            <a:endParaRPr b="1" sz="1000">
              <a:solidFill>
                <a:schemeClr val="dk1"/>
              </a:solidFill>
            </a:endParaRPr>
          </a:p>
          <a:p>
            <a:pPr indent="-292100" lvl="0" marL="457200" rtl="0" algn="l">
              <a:lnSpc>
                <a:spcPct val="115000"/>
              </a:lnSpc>
              <a:spcBef>
                <a:spcPts val="0"/>
              </a:spcBef>
              <a:spcAft>
                <a:spcPts val="0"/>
              </a:spcAft>
              <a:buClr>
                <a:schemeClr val="dk1"/>
              </a:buClr>
              <a:buSzPts val="1000"/>
              <a:buAutoNum type="arabicPeriod"/>
            </a:pPr>
            <a:r>
              <a:rPr lang="en" sz="1000">
                <a:solidFill>
                  <a:schemeClr val="dk1"/>
                </a:solidFill>
              </a:rPr>
              <a:t>Quality and clarity of slides </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Ensure that the presentation shows appropriate preparation, and that visual aids are aesthetic, effective, prepared, and properly employed. Make sure that people at the back of the room can read your slides 25 pts</a:t>
            </a:r>
            <a:endParaRPr sz="1000">
              <a:solidFill>
                <a:schemeClr val="dk1"/>
              </a:solidFill>
            </a:endParaRPr>
          </a:p>
          <a:p>
            <a:pPr indent="-292100" lvl="0" marL="457200" rtl="0" algn="l">
              <a:lnSpc>
                <a:spcPct val="115000"/>
              </a:lnSpc>
              <a:spcBef>
                <a:spcPts val="0"/>
              </a:spcBef>
              <a:spcAft>
                <a:spcPts val="0"/>
              </a:spcAft>
              <a:buClr>
                <a:schemeClr val="dk1"/>
              </a:buClr>
              <a:buSzPts val="1000"/>
              <a:buAutoNum type="arabicPeriod"/>
            </a:pPr>
            <a:r>
              <a:rPr lang="en" sz="1000">
                <a:solidFill>
                  <a:schemeClr val="dk1"/>
                </a:solidFill>
              </a:rPr>
              <a:t>Cover the required scope within the 8 minute time period</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Practice and time your presentation in advance as we will cut you off if you go over. 25 pts</a:t>
            </a:r>
            <a:endParaRPr sz="1000">
              <a:solidFill>
                <a:schemeClr val="dk1"/>
              </a:solidFill>
            </a:endParaRPr>
          </a:p>
          <a:p>
            <a:pPr indent="-292100" lvl="0" marL="457200" rtl="0" algn="l">
              <a:lnSpc>
                <a:spcPct val="115000"/>
              </a:lnSpc>
              <a:spcBef>
                <a:spcPts val="0"/>
              </a:spcBef>
              <a:spcAft>
                <a:spcPts val="0"/>
              </a:spcAft>
              <a:buClr>
                <a:schemeClr val="dk1"/>
              </a:buClr>
              <a:buSzPts val="1000"/>
              <a:buAutoNum type="arabicPeriod"/>
            </a:pPr>
            <a:r>
              <a:rPr lang="en" sz="1000">
                <a:solidFill>
                  <a:schemeClr val="dk1"/>
                </a:solidFill>
              </a:rPr>
              <a:t>Makes eye contact with the audience 25 pts</a:t>
            </a:r>
            <a:endParaRPr sz="1000">
              <a:solidFill>
                <a:schemeClr val="dk1"/>
              </a:solidFill>
            </a:endParaRPr>
          </a:p>
          <a:p>
            <a:pPr indent="-292100" lvl="1" marL="914400" rtl="0" algn="l">
              <a:lnSpc>
                <a:spcPct val="115000"/>
              </a:lnSpc>
              <a:spcBef>
                <a:spcPts val="0"/>
              </a:spcBef>
              <a:spcAft>
                <a:spcPts val="0"/>
              </a:spcAft>
              <a:buClr>
                <a:schemeClr val="dk1"/>
              </a:buClr>
              <a:buSzPts val="1000"/>
              <a:buAutoNum type="alphaLcPeriod"/>
            </a:pPr>
            <a:r>
              <a:rPr lang="en" sz="1000">
                <a:solidFill>
                  <a:schemeClr val="dk1"/>
                </a:solidFill>
              </a:rPr>
              <a:t>Projects voice well 25 pts</a:t>
            </a:r>
            <a:endParaRPr sz="1000">
              <a:solidFill>
                <a:schemeClr val="dk1"/>
              </a:solidFill>
            </a:endParaRPr>
          </a:p>
          <a:p>
            <a:pPr indent="0" lvl="0" marL="0" rtl="0" algn="l">
              <a:lnSpc>
                <a:spcPct val="100000"/>
              </a:lnSpc>
              <a:spcBef>
                <a:spcPts val="0"/>
              </a:spcBef>
              <a:spcAft>
                <a:spcPts val="0"/>
              </a:spcAft>
              <a:buNone/>
            </a:pPr>
            <a:r>
              <a:t/>
            </a:r>
            <a:endParaRPr sz="1000">
              <a:solidFill>
                <a:schemeClr val="dk1"/>
              </a:solidFill>
              <a:latin typeface="Roboto"/>
              <a:ea typeface="Roboto"/>
              <a:cs typeface="Roboto"/>
              <a:sym typeface="Roboto"/>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a1bcb74fa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a1bcb74fa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resulted in Sketch 1</a:t>
            </a:r>
            <a:endParaRPr>
              <a:solidFill>
                <a:schemeClr val="dk1"/>
              </a:solidFill>
            </a:endParaRPr>
          </a:p>
          <a:p>
            <a:pPr indent="0" lvl="0" marL="0" rtl="0" algn="l">
              <a:spcBef>
                <a:spcPts val="0"/>
              </a:spcBef>
              <a:spcAft>
                <a:spcPts val="0"/>
              </a:spcAft>
              <a:buNone/>
            </a:pPr>
            <a:r>
              <a:rPr lang="en">
                <a:solidFill>
                  <a:schemeClr val="dk1"/>
                </a:solidFill>
              </a:rPr>
              <a:t>And Sketch 2</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a1bcb74fa1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a1bcb74fa1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Let’s dive into sketch 1 here.</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a1bcb74fa1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a1bcb74fa1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Pros</a:t>
            </a:r>
            <a:endParaRPr sz="1400">
              <a:solidFill>
                <a:schemeClr val="dk1"/>
              </a:solidFill>
            </a:endParaRPr>
          </a:p>
          <a:p>
            <a:pPr indent="0" lvl="0" marL="0" rtl="0" algn="l">
              <a:spcBef>
                <a:spcPts val="0"/>
              </a:spcBef>
              <a:spcAft>
                <a:spcPts val="0"/>
              </a:spcAft>
              <a:buNone/>
            </a:pPr>
            <a:r>
              <a:rPr lang="en" sz="1400">
                <a:solidFill>
                  <a:schemeClr val="dk1"/>
                </a:solidFill>
              </a:rPr>
              <a:t>people don’t feel comfortable posting their insurance attached to their identity)</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What’s the incentive for answering? Stack overflow perhaps</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a1bcb74fa1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a1bcb74fa1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Pros</a:t>
            </a:r>
            <a:endParaRPr sz="1400">
              <a:solidFill>
                <a:schemeClr val="dk1"/>
              </a:solidFill>
            </a:endParaRPr>
          </a:p>
          <a:p>
            <a:pPr indent="0" lvl="0" marL="0" rtl="0" algn="l">
              <a:spcBef>
                <a:spcPts val="0"/>
              </a:spcBef>
              <a:spcAft>
                <a:spcPts val="0"/>
              </a:spcAft>
              <a:buNone/>
            </a:pPr>
            <a:r>
              <a:rPr lang="en" sz="1400">
                <a:solidFill>
                  <a:schemeClr val="dk1"/>
                </a:solidFill>
              </a:rPr>
              <a:t>people don’t feel comfortable posting their insurance attached to their identity)</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What’s the incentive for answering? Stack overflow perhaps</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a1bcb74fa1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a1bcb74fa1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V! - they all picked one they imagined from the beginning ...and also completely opposite from their </a:t>
            </a:r>
            <a:endParaRPr>
              <a:solidFill>
                <a:schemeClr val="dk1"/>
              </a:solidFill>
            </a:endParaRPr>
          </a:p>
          <a:p>
            <a:pPr indent="0" lvl="0" marL="0" rtl="0" algn="l">
              <a:spcBef>
                <a:spcPts val="0"/>
              </a:spcBef>
              <a:spcAft>
                <a:spcPts val="0"/>
              </a:spcAft>
              <a:buNone/>
            </a:pPr>
            <a:r>
              <a:rPr lang="en">
                <a:solidFill>
                  <a:schemeClr val="dk1"/>
                </a:solidFill>
              </a:rPr>
              <a:t>High ROI - don’t refry chicken - easier keeping simple </a:t>
            </a:r>
            <a:endParaRPr sz="140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a1bcb74fa1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a1bcb74fa1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a1bcb74fa1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a1bcb74fa1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chemeClr val="dk1"/>
                </a:solidFill>
              </a:rPr>
              <a:t>#3 taks = Simple</a:t>
            </a:r>
            <a:endParaRPr sz="1400">
              <a:solidFill>
                <a:schemeClr val="dk1"/>
              </a:solidFill>
            </a:endParaRPr>
          </a:p>
          <a:p>
            <a:pPr indent="0" lvl="0" marL="0" rtl="0" algn="l">
              <a:spcBef>
                <a:spcPts val="0"/>
              </a:spcBef>
              <a:spcAft>
                <a:spcPts val="0"/>
              </a:spcAft>
              <a:buNone/>
            </a:pPr>
            <a:r>
              <a:rPr lang="en" sz="1400">
                <a:solidFill>
                  <a:schemeClr val="dk1"/>
                </a:solidFill>
              </a:rPr>
              <a:t>Given screen of your insurance plan -&gt;  key words highlighted -&gt; click to define it (2-3)</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ways to pick out terms?</a:t>
            </a:r>
            <a:endParaRPr sz="1400">
              <a:solidFill>
                <a:schemeClr val="dk1"/>
              </a:solidFill>
            </a:endParaRPr>
          </a:p>
          <a:p>
            <a:pPr indent="0" lvl="0" marL="0" rtl="0" algn="l">
              <a:spcBef>
                <a:spcPts val="0"/>
              </a:spcBef>
              <a:spcAft>
                <a:spcPts val="0"/>
              </a:spcAft>
              <a:buNone/>
            </a:pPr>
            <a:r>
              <a:rPr lang="en" sz="1400">
                <a:solidFill>
                  <a:schemeClr val="dk1"/>
                </a:solidFill>
              </a:rPr>
              <a:t>-question marks</a:t>
            </a:r>
            <a:endParaRPr sz="1400">
              <a:solidFill>
                <a:schemeClr val="dk1"/>
              </a:solidFill>
            </a:endParaRPr>
          </a:p>
          <a:p>
            <a:pPr indent="0" lvl="0" marL="0" rtl="0" algn="l">
              <a:spcBef>
                <a:spcPts val="0"/>
              </a:spcBef>
              <a:spcAft>
                <a:spcPts val="0"/>
              </a:spcAft>
              <a:buNone/>
            </a:pPr>
            <a:r>
              <a:rPr lang="en" sz="1400">
                <a:solidFill>
                  <a:schemeClr val="dk1"/>
                </a:solidFill>
              </a:rPr>
              <a:t>- always highlighted (blue underline like wikipedia)</a:t>
            </a:r>
            <a:endParaRPr sz="1400">
              <a:solidFill>
                <a:schemeClr val="dk1"/>
              </a:solidFill>
            </a:endParaRPr>
          </a:p>
          <a:p>
            <a:pPr indent="0" lvl="0" marL="0" rtl="0" algn="l">
              <a:spcBef>
                <a:spcPts val="0"/>
              </a:spcBef>
              <a:spcAft>
                <a:spcPts val="0"/>
              </a:spcAft>
              <a:buNone/>
            </a:pPr>
            <a:r>
              <a:rPr lang="en" sz="1400">
                <a:solidFill>
                  <a:schemeClr val="dk1"/>
                </a:solidFill>
              </a:rPr>
              <a:t>- click on button to show key words</a:t>
            </a:r>
            <a:endParaRPr sz="1400">
              <a:solidFill>
                <a:schemeClr val="dk1"/>
              </a:solidFill>
            </a:endParaRPr>
          </a:p>
          <a:p>
            <a:pPr indent="0" lvl="0" marL="0" rtl="0" algn="l">
              <a:spcBef>
                <a:spcPts val="0"/>
              </a:spcBef>
              <a:spcAft>
                <a:spcPts val="0"/>
              </a:spcAft>
              <a:buNone/>
            </a:pPr>
            <a:r>
              <a:rPr lang="en" sz="1400">
                <a:solidFill>
                  <a:schemeClr val="dk1"/>
                </a:solidFill>
              </a:rPr>
              <a:t>- highlight when you hover</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#1 Moderate</a:t>
            </a:r>
            <a:endParaRPr sz="1400">
              <a:solidFill>
                <a:schemeClr val="dk1"/>
              </a:solidFill>
            </a:endParaRPr>
          </a:p>
          <a:p>
            <a:pPr indent="0" lvl="0" marL="0" rtl="0" algn="l">
              <a:spcBef>
                <a:spcPts val="0"/>
              </a:spcBef>
              <a:spcAft>
                <a:spcPts val="0"/>
              </a:spcAft>
              <a:buNone/>
            </a:pPr>
            <a:r>
              <a:rPr lang="en" sz="1400">
                <a:solidFill>
                  <a:schemeClr val="dk1"/>
                </a:solidFill>
              </a:rPr>
              <a:t>Home page @ top submit a question -&gt; ask question -&gt; optionally add insurance plans to link? 0++ -&gt; upload insurance plans -&gt; verify information -&gt; post</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consider asking question at the end instead</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#2 Complex</a:t>
            </a:r>
            <a:endParaRPr sz="1400">
              <a:solidFill>
                <a:schemeClr val="dk1"/>
              </a:solidFill>
            </a:endParaRPr>
          </a:p>
          <a:p>
            <a:pPr indent="0" lvl="0" marL="0" rtl="0" algn="l">
              <a:spcBef>
                <a:spcPts val="0"/>
              </a:spcBef>
              <a:spcAft>
                <a:spcPts val="0"/>
              </a:spcAft>
              <a:buNone/>
            </a:pPr>
            <a:r>
              <a:rPr lang="en" sz="1400">
                <a:solidFill>
                  <a:schemeClr val="dk1"/>
                </a:solidFill>
              </a:rPr>
              <a:t>Home page w/ questions you haven’t looked at -&gt; click one to view the question -&gt; comment on specific aspects of insurance -&gt; vote -&gt; explain reasoning -&gt; submit feedback</a:t>
            </a:r>
            <a:endParaRPr sz="1400">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a1bcb74fa1_0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a1bcb74fa1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rgbClr val="2C444E"/>
                </a:solidFill>
              </a:rPr>
              <a:t>#3 taks = Simple</a:t>
            </a:r>
            <a:endParaRPr sz="1400">
              <a:solidFill>
                <a:srgbClr val="2C444E"/>
              </a:solidFill>
            </a:endParaRPr>
          </a:p>
          <a:p>
            <a:pPr indent="0" lvl="0" marL="0" rtl="0" algn="l">
              <a:spcBef>
                <a:spcPts val="0"/>
              </a:spcBef>
              <a:spcAft>
                <a:spcPts val="0"/>
              </a:spcAft>
              <a:buNone/>
            </a:pPr>
            <a:r>
              <a:rPr lang="en" sz="1400">
                <a:solidFill>
                  <a:srgbClr val="2C444E"/>
                </a:solidFill>
              </a:rPr>
              <a:t>Given screen of your insurance plan -&gt;  key words highlighted -&gt; click to define it (2-3)</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ways to pick out terms?</a:t>
            </a:r>
            <a:endParaRPr sz="1400">
              <a:solidFill>
                <a:srgbClr val="2C444E"/>
              </a:solidFill>
            </a:endParaRPr>
          </a:p>
          <a:p>
            <a:pPr indent="0" lvl="0" marL="0" rtl="0" algn="l">
              <a:spcBef>
                <a:spcPts val="0"/>
              </a:spcBef>
              <a:spcAft>
                <a:spcPts val="0"/>
              </a:spcAft>
              <a:buNone/>
            </a:pPr>
            <a:r>
              <a:rPr lang="en" sz="1400">
                <a:solidFill>
                  <a:srgbClr val="2C444E"/>
                </a:solidFill>
              </a:rPr>
              <a:t>-question marks</a:t>
            </a:r>
            <a:endParaRPr sz="1400">
              <a:solidFill>
                <a:srgbClr val="2C444E"/>
              </a:solidFill>
            </a:endParaRPr>
          </a:p>
          <a:p>
            <a:pPr indent="0" lvl="0" marL="0" rtl="0" algn="l">
              <a:spcBef>
                <a:spcPts val="0"/>
              </a:spcBef>
              <a:spcAft>
                <a:spcPts val="0"/>
              </a:spcAft>
              <a:buNone/>
            </a:pPr>
            <a:r>
              <a:rPr lang="en" sz="1400">
                <a:solidFill>
                  <a:srgbClr val="2C444E"/>
                </a:solidFill>
              </a:rPr>
              <a:t>- always highlighted (blue underline like wikipedia)</a:t>
            </a:r>
            <a:endParaRPr sz="1400">
              <a:solidFill>
                <a:srgbClr val="2C444E"/>
              </a:solidFill>
            </a:endParaRPr>
          </a:p>
          <a:p>
            <a:pPr indent="0" lvl="0" marL="0" rtl="0" algn="l">
              <a:spcBef>
                <a:spcPts val="0"/>
              </a:spcBef>
              <a:spcAft>
                <a:spcPts val="0"/>
              </a:spcAft>
              <a:buNone/>
            </a:pPr>
            <a:r>
              <a:rPr lang="en" sz="1400">
                <a:solidFill>
                  <a:srgbClr val="2C444E"/>
                </a:solidFill>
              </a:rPr>
              <a:t>- click on button to show key words</a:t>
            </a:r>
            <a:endParaRPr sz="1400">
              <a:solidFill>
                <a:srgbClr val="2C444E"/>
              </a:solidFill>
            </a:endParaRPr>
          </a:p>
          <a:p>
            <a:pPr indent="0" lvl="0" marL="0" rtl="0" algn="l">
              <a:spcBef>
                <a:spcPts val="0"/>
              </a:spcBef>
              <a:spcAft>
                <a:spcPts val="0"/>
              </a:spcAft>
              <a:buNone/>
            </a:pPr>
            <a:r>
              <a:rPr lang="en" sz="1400">
                <a:solidFill>
                  <a:srgbClr val="2C444E"/>
                </a:solidFill>
              </a:rPr>
              <a:t>- highlight when you hover</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#1 Moderate</a:t>
            </a:r>
            <a:endParaRPr sz="1400">
              <a:solidFill>
                <a:srgbClr val="2C444E"/>
              </a:solidFill>
            </a:endParaRPr>
          </a:p>
          <a:p>
            <a:pPr indent="0" lvl="0" marL="0" rtl="0" algn="l">
              <a:spcBef>
                <a:spcPts val="0"/>
              </a:spcBef>
              <a:spcAft>
                <a:spcPts val="0"/>
              </a:spcAft>
              <a:buNone/>
            </a:pPr>
            <a:r>
              <a:rPr lang="en" sz="1400">
                <a:solidFill>
                  <a:srgbClr val="2C444E"/>
                </a:solidFill>
              </a:rPr>
              <a:t>Home page @ top submit a question -&gt; ask question -&gt; optionally add insurance plans to link? 0++ -&gt; upload insurance plans -&gt; verify information -&gt; post</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consider asking question at the end instead</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#2 Complex</a:t>
            </a:r>
            <a:endParaRPr sz="1400">
              <a:solidFill>
                <a:srgbClr val="2C444E"/>
              </a:solidFill>
            </a:endParaRPr>
          </a:p>
          <a:p>
            <a:pPr indent="0" lvl="0" marL="0" rtl="0" algn="l">
              <a:spcBef>
                <a:spcPts val="0"/>
              </a:spcBef>
              <a:spcAft>
                <a:spcPts val="0"/>
              </a:spcAft>
              <a:buNone/>
            </a:pPr>
            <a:r>
              <a:rPr lang="en" sz="1400">
                <a:solidFill>
                  <a:srgbClr val="2C444E"/>
                </a:solidFill>
              </a:rPr>
              <a:t>Home page w/ questions you haven’t looked at -&gt; click one to view the question -&gt; comment on specific aspects of insurance -&gt; vote -&gt; explain reasoning -&gt; submit feedback</a:t>
            </a:r>
            <a:endParaRPr sz="1400">
              <a:solidFill>
                <a:srgbClr val="2C444E"/>
              </a:solidFill>
            </a:endParaRPr>
          </a:p>
          <a:p>
            <a:pPr indent="0" lvl="0" marL="0" rtl="0" algn="l">
              <a:spcBef>
                <a:spcPts val="0"/>
              </a:spcBef>
              <a:spcAft>
                <a:spcPts val="0"/>
              </a:spcAft>
              <a:buNone/>
            </a:pPr>
            <a:r>
              <a:t/>
            </a:r>
            <a:endParaRPr>
              <a:solidFill>
                <a:srgbClr val="2C444E"/>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a1bcb74fa1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a1bcb74fa1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rgbClr val="2C444E"/>
                </a:solidFill>
              </a:rPr>
              <a:t>#3 taks = Simple</a:t>
            </a:r>
            <a:endParaRPr sz="1400">
              <a:solidFill>
                <a:srgbClr val="2C444E"/>
              </a:solidFill>
            </a:endParaRPr>
          </a:p>
          <a:p>
            <a:pPr indent="0" lvl="0" marL="0" rtl="0" algn="l">
              <a:spcBef>
                <a:spcPts val="0"/>
              </a:spcBef>
              <a:spcAft>
                <a:spcPts val="0"/>
              </a:spcAft>
              <a:buNone/>
            </a:pPr>
            <a:r>
              <a:rPr lang="en" sz="1400">
                <a:solidFill>
                  <a:srgbClr val="2C444E"/>
                </a:solidFill>
              </a:rPr>
              <a:t>Given screen of your insurance plan -&gt;  key words highlighted -&gt; click to define it (2-3)</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ways to pick out terms?</a:t>
            </a:r>
            <a:endParaRPr sz="1400">
              <a:solidFill>
                <a:srgbClr val="2C444E"/>
              </a:solidFill>
            </a:endParaRPr>
          </a:p>
          <a:p>
            <a:pPr indent="0" lvl="0" marL="0" rtl="0" algn="l">
              <a:spcBef>
                <a:spcPts val="0"/>
              </a:spcBef>
              <a:spcAft>
                <a:spcPts val="0"/>
              </a:spcAft>
              <a:buNone/>
            </a:pPr>
            <a:r>
              <a:rPr lang="en" sz="1400">
                <a:solidFill>
                  <a:srgbClr val="2C444E"/>
                </a:solidFill>
              </a:rPr>
              <a:t>-question marks</a:t>
            </a:r>
            <a:endParaRPr sz="1400">
              <a:solidFill>
                <a:srgbClr val="2C444E"/>
              </a:solidFill>
            </a:endParaRPr>
          </a:p>
          <a:p>
            <a:pPr indent="0" lvl="0" marL="0" rtl="0" algn="l">
              <a:spcBef>
                <a:spcPts val="0"/>
              </a:spcBef>
              <a:spcAft>
                <a:spcPts val="0"/>
              </a:spcAft>
              <a:buNone/>
            </a:pPr>
            <a:r>
              <a:rPr lang="en" sz="1400">
                <a:solidFill>
                  <a:srgbClr val="2C444E"/>
                </a:solidFill>
              </a:rPr>
              <a:t>- always highlighted (blue underline like wikipedia)</a:t>
            </a:r>
            <a:endParaRPr sz="1400">
              <a:solidFill>
                <a:srgbClr val="2C444E"/>
              </a:solidFill>
            </a:endParaRPr>
          </a:p>
          <a:p>
            <a:pPr indent="0" lvl="0" marL="0" rtl="0" algn="l">
              <a:spcBef>
                <a:spcPts val="0"/>
              </a:spcBef>
              <a:spcAft>
                <a:spcPts val="0"/>
              </a:spcAft>
              <a:buNone/>
            </a:pPr>
            <a:r>
              <a:rPr lang="en" sz="1400">
                <a:solidFill>
                  <a:srgbClr val="2C444E"/>
                </a:solidFill>
              </a:rPr>
              <a:t>- click on button to show key words</a:t>
            </a:r>
            <a:endParaRPr sz="1400">
              <a:solidFill>
                <a:srgbClr val="2C444E"/>
              </a:solidFill>
            </a:endParaRPr>
          </a:p>
          <a:p>
            <a:pPr indent="0" lvl="0" marL="0" rtl="0" algn="l">
              <a:spcBef>
                <a:spcPts val="0"/>
              </a:spcBef>
              <a:spcAft>
                <a:spcPts val="0"/>
              </a:spcAft>
              <a:buNone/>
            </a:pPr>
            <a:r>
              <a:rPr lang="en" sz="1400">
                <a:solidFill>
                  <a:srgbClr val="2C444E"/>
                </a:solidFill>
              </a:rPr>
              <a:t>- highlight when you hover</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#1 Moderate</a:t>
            </a:r>
            <a:endParaRPr sz="1400">
              <a:solidFill>
                <a:srgbClr val="2C444E"/>
              </a:solidFill>
            </a:endParaRPr>
          </a:p>
          <a:p>
            <a:pPr indent="0" lvl="0" marL="0" rtl="0" algn="l">
              <a:spcBef>
                <a:spcPts val="0"/>
              </a:spcBef>
              <a:spcAft>
                <a:spcPts val="0"/>
              </a:spcAft>
              <a:buNone/>
            </a:pPr>
            <a:r>
              <a:rPr lang="en" sz="1400">
                <a:solidFill>
                  <a:srgbClr val="2C444E"/>
                </a:solidFill>
              </a:rPr>
              <a:t>Home page @ top submit a question -&gt; ask question -&gt; optionally add insurance plans to link? 0++ -&gt; upload insurance plans -&gt; verify information -&gt; post</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consider asking question at the end instead</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#2 Complex</a:t>
            </a:r>
            <a:endParaRPr sz="1400">
              <a:solidFill>
                <a:srgbClr val="2C444E"/>
              </a:solidFill>
            </a:endParaRPr>
          </a:p>
          <a:p>
            <a:pPr indent="0" lvl="0" marL="0" rtl="0" algn="l">
              <a:spcBef>
                <a:spcPts val="0"/>
              </a:spcBef>
              <a:spcAft>
                <a:spcPts val="0"/>
              </a:spcAft>
              <a:buNone/>
            </a:pPr>
            <a:r>
              <a:rPr lang="en" sz="1400">
                <a:solidFill>
                  <a:srgbClr val="2C444E"/>
                </a:solidFill>
              </a:rPr>
              <a:t>Home page w/ questions you haven’t looked at -&gt; click one to view the question -&gt; comment on specific aspects of insurance -&gt; vote -&gt; explain reasoning -&gt; submit feedback</a:t>
            </a:r>
            <a:endParaRPr sz="1400">
              <a:solidFill>
                <a:srgbClr val="2C444E"/>
              </a:solidFill>
            </a:endParaRPr>
          </a:p>
          <a:p>
            <a:pPr indent="0" lvl="0" marL="0" rtl="0" algn="l">
              <a:spcBef>
                <a:spcPts val="0"/>
              </a:spcBef>
              <a:spcAft>
                <a:spcPts val="0"/>
              </a:spcAft>
              <a:buNone/>
            </a:pPr>
            <a:r>
              <a:t/>
            </a:r>
            <a:endParaRPr>
              <a:solidFill>
                <a:srgbClr val="2C444E"/>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a1bcb74fa1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a1bcb74fa1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a1bcb74fa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a1bcb74fa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For our team, we have a phenomenal set of designers, engineers, and most importantly people who all care about wellness and education.</a:t>
            </a:r>
            <a:endParaRPr sz="12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a1bcb74fa1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a1bcb74fa1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Prototype description, with images of each screen used by your tasks and a picture of the entire system (include in appendix)</a:t>
            </a:r>
            <a:endParaRPr sz="1000">
              <a:solidFill>
                <a:srgbClr val="2C444E"/>
              </a:solidFill>
              <a:latin typeface="Roboto"/>
              <a:ea typeface="Roboto"/>
              <a:cs typeface="Roboto"/>
              <a:sym typeface="Roboto"/>
            </a:endParaRPr>
          </a:p>
          <a:p>
            <a:pPr indent="0" lvl="0" marL="457200" rtl="0" algn="l">
              <a:spcBef>
                <a:spcPts val="0"/>
              </a:spcBef>
              <a:spcAft>
                <a:spcPts val="0"/>
              </a:spcAft>
              <a:buNone/>
            </a:pPr>
            <a:r>
              <a:rPr lang="en" sz="1000" u="sng">
                <a:solidFill>
                  <a:srgbClr val="0082A9"/>
                </a:solidFill>
                <a:latin typeface="Roboto"/>
                <a:ea typeface="Roboto"/>
                <a:cs typeface="Roboto"/>
                <a:sym typeface="Roboto"/>
                <a:hlinkClick r:id="rId2">
                  <a:extLst>
                    <a:ext uri="{A12FA001-AC4F-418D-AE19-62706E023703}">
                      <ahyp:hlinkClr val="tx"/>
                    </a:ext>
                  </a:extLst>
                </a:hlinkClick>
              </a:rPr>
              <a:t>https://www.figma.com/file/DSgazxvGULbbsE81VnX8qs/377E-Health-Insurance-Education?node-id=3%3A0</a:t>
            </a:r>
            <a:r>
              <a:rPr lang="en" sz="1000">
                <a:solidFill>
                  <a:srgbClr val="2C444E"/>
                </a:solidFill>
                <a:latin typeface="Roboto"/>
                <a:ea typeface="Roboto"/>
                <a:cs typeface="Roboto"/>
                <a:sym typeface="Roboto"/>
              </a:rPr>
              <a:t> </a:t>
            </a:r>
            <a:endParaRPr sz="1000">
              <a:solidFill>
                <a:srgbClr val="2C444E"/>
              </a:solidFill>
              <a:latin typeface="Roboto"/>
              <a:ea typeface="Roboto"/>
              <a:cs typeface="Roboto"/>
              <a:sym typeface="Roboto"/>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a1bcb74fa1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a1bcb74fa1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chemeClr val="dk1"/>
                </a:solidFill>
              </a:rPr>
              <a:t>#3 taks = Simple</a:t>
            </a:r>
            <a:endParaRPr sz="1400">
              <a:solidFill>
                <a:schemeClr val="dk1"/>
              </a:solidFill>
            </a:endParaRPr>
          </a:p>
          <a:p>
            <a:pPr indent="0" lvl="0" marL="0" rtl="0" algn="l">
              <a:spcBef>
                <a:spcPts val="0"/>
              </a:spcBef>
              <a:spcAft>
                <a:spcPts val="0"/>
              </a:spcAft>
              <a:buNone/>
            </a:pPr>
            <a:r>
              <a:rPr lang="en" sz="1400">
                <a:solidFill>
                  <a:schemeClr val="dk1"/>
                </a:solidFill>
              </a:rPr>
              <a:t>Given screen of your insurance plan -&gt;  key words highlighted -&gt; click to define it (2-3)</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ways to pick out terms?</a:t>
            </a:r>
            <a:endParaRPr sz="1400">
              <a:solidFill>
                <a:schemeClr val="dk1"/>
              </a:solidFill>
            </a:endParaRPr>
          </a:p>
          <a:p>
            <a:pPr indent="0" lvl="0" marL="0" rtl="0" algn="l">
              <a:spcBef>
                <a:spcPts val="0"/>
              </a:spcBef>
              <a:spcAft>
                <a:spcPts val="0"/>
              </a:spcAft>
              <a:buNone/>
            </a:pPr>
            <a:r>
              <a:rPr lang="en" sz="1400">
                <a:solidFill>
                  <a:schemeClr val="dk1"/>
                </a:solidFill>
              </a:rPr>
              <a:t>-question marks</a:t>
            </a:r>
            <a:endParaRPr sz="1400">
              <a:solidFill>
                <a:schemeClr val="dk1"/>
              </a:solidFill>
            </a:endParaRPr>
          </a:p>
          <a:p>
            <a:pPr indent="0" lvl="0" marL="0" rtl="0" algn="l">
              <a:spcBef>
                <a:spcPts val="0"/>
              </a:spcBef>
              <a:spcAft>
                <a:spcPts val="0"/>
              </a:spcAft>
              <a:buNone/>
            </a:pPr>
            <a:r>
              <a:rPr lang="en" sz="1400">
                <a:solidFill>
                  <a:schemeClr val="dk1"/>
                </a:solidFill>
              </a:rPr>
              <a:t>- always highlighted (blue underline like wikipedia)</a:t>
            </a:r>
            <a:endParaRPr sz="1400">
              <a:solidFill>
                <a:schemeClr val="dk1"/>
              </a:solidFill>
            </a:endParaRPr>
          </a:p>
          <a:p>
            <a:pPr indent="0" lvl="0" marL="0" rtl="0" algn="l">
              <a:spcBef>
                <a:spcPts val="0"/>
              </a:spcBef>
              <a:spcAft>
                <a:spcPts val="0"/>
              </a:spcAft>
              <a:buNone/>
            </a:pPr>
            <a:r>
              <a:rPr lang="en" sz="1400">
                <a:solidFill>
                  <a:schemeClr val="dk1"/>
                </a:solidFill>
              </a:rPr>
              <a:t>- click on button to show key words</a:t>
            </a:r>
            <a:endParaRPr sz="1400">
              <a:solidFill>
                <a:schemeClr val="dk1"/>
              </a:solidFill>
            </a:endParaRPr>
          </a:p>
          <a:p>
            <a:pPr indent="0" lvl="0" marL="0" rtl="0" algn="l">
              <a:spcBef>
                <a:spcPts val="0"/>
              </a:spcBef>
              <a:spcAft>
                <a:spcPts val="0"/>
              </a:spcAft>
              <a:buNone/>
            </a:pPr>
            <a:r>
              <a:rPr lang="en" sz="1400">
                <a:solidFill>
                  <a:schemeClr val="dk1"/>
                </a:solidFill>
              </a:rPr>
              <a:t>- highlight when you hover</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#1 Moderate</a:t>
            </a:r>
            <a:endParaRPr sz="1400">
              <a:solidFill>
                <a:schemeClr val="dk1"/>
              </a:solidFill>
            </a:endParaRPr>
          </a:p>
          <a:p>
            <a:pPr indent="0" lvl="0" marL="0" rtl="0" algn="l">
              <a:spcBef>
                <a:spcPts val="0"/>
              </a:spcBef>
              <a:spcAft>
                <a:spcPts val="0"/>
              </a:spcAft>
              <a:buNone/>
            </a:pPr>
            <a:r>
              <a:rPr lang="en" sz="1400">
                <a:solidFill>
                  <a:schemeClr val="dk1"/>
                </a:solidFill>
              </a:rPr>
              <a:t>Home page @ top submit a question -&gt; ask question -&gt; optionally add insurance plans to link? 0++ -&gt; upload insurance plans -&gt; verify information -&gt; post</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consider asking question at the end instead</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#2 Complex</a:t>
            </a:r>
            <a:endParaRPr sz="1400">
              <a:solidFill>
                <a:schemeClr val="dk1"/>
              </a:solidFill>
            </a:endParaRPr>
          </a:p>
          <a:p>
            <a:pPr indent="0" lvl="0" marL="0" rtl="0" algn="l">
              <a:spcBef>
                <a:spcPts val="0"/>
              </a:spcBef>
              <a:spcAft>
                <a:spcPts val="0"/>
              </a:spcAft>
              <a:buNone/>
            </a:pPr>
            <a:r>
              <a:rPr lang="en" sz="1400">
                <a:solidFill>
                  <a:schemeClr val="dk1"/>
                </a:solidFill>
              </a:rPr>
              <a:t>Home page w/ questions you haven’t looked at -&gt; click one to view the question -&gt; comment on specific aspects of insurance -&gt; vote -&gt; explain reasoning -&gt; submit feedback</a:t>
            </a:r>
            <a:endParaRPr sz="1400">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a1bcb74fa1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a1bcb74fa1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chemeClr val="dk1"/>
                </a:solidFill>
              </a:rPr>
              <a:t>#3 taks = Simple</a:t>
            </a:r>
            <a:endParaRPr sz="1400">
              <a:solidFill>
                <a:schemeClr val="dk1"/>
              </a:solidFill>
            </a:endParaRPr>
          </a:p>
          <a:p>
            <a:pPr indent="0" lvl="0" marL="0" rtl="0" algn="l">
              <a:spcBef>
                <a:spcPts val="0"/>
              </a:spcBef>
              <a:spcAft>
                <a:spcPts val="0"/>
              </a:spcAft>
              <a:buNone/>
            </a:pPr>
            <a:r>
              <a:rPr lang="en" sz="1400">
                <a:solidFill>
                  <a:schemeClr val="dk1"/>
                </a:solidFill>
              </a:rPr>
              <a:t>Given screen of your insurance plan -&gt;  key words highlighted -&gt; click to define it (2-3)</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ways to pick out terms?</a:t>
            </a:r>
            <a:endParaRPr sz="1400">
              <a:solidFill>
                <a:schemeClr val="dk1"/>
              </a:solidFill>
            </a:endParaRPr>
          </a:p>
          <a:p>
            <a:pPr indent="0" lvl="0" marL="0" rtl="0" algn="l">
              <a:spcBef>
                <a:spcPts val="0"/>
              </a:spcBef>
              <a:spcAft>
                <a:spcPts val="0"/>
              </a:spcAft>
              <a:buNone/>
            </a:pPr>
            <a:r>
              <a:rPr lang="en" sz="1400">
                <a:solidFill>
                  <a:schemeClr val="dk1"/>
                </a:solidFill>
              </a:rPr>
              <a:t>-question marks</a:t>
            </a:r>
            <a:endParaRPr sz="1400">
              <a:solidFill>
                <a:schemeClr val="dk1"/>
              </a:solidFill>
            </a:endParaRPr>
          </a:p>
          <a:p>
            <a:pPr indent="0" lvl="0" marL="0" rtl="0" algn="l">
              <a:spcBef>
                <a:spcPts val="0"/>
              </a:spcBef>
              <a:spcAft>
                <a:spcPts val="0"/>
              </a:spcAft>
              <a:buNone/>
            </a:pPr>
            <a:r>
              <a:rPr lang="en" sz="1400">
                <a:solidFill>
                  <a:schemeClr val="dk1"/>
                </a:solidFill>
              </a:rPr>
              <a:t>- always highlighted (blue underline like wikipedia)</a:t>
            </a:r>
            <a:endParaRPr sz="1400">
              <a:solidFill>
                <a:schemeClr val="dk1"/>
              </a:solidFill>
            </a:endParaRPr>
          </a:p>
          <a:p>
            <a:pPr indent="0" lvl="0" marL="0" rtl="0" algn="l">
              <a:spcBef>
                <a:spcPts val="0"/>
              </a:spcBef>
              <a:spcAft>
                <a:spcPts val="0"/>
              </a:spcAft>
              <a:buNone/>
            </a:pPr>
            <a:r>
              <a:rPr lang="en" sz="1400">
                <a:solidFill>
                  <a:schemeClr val="dk1"/>
                </a:solidFill>
              </a:rPr>
              <a:t>- click on button to show key words</a:t>
            </a:r>
            <a:endParaRPr sz="1400">
              <a:solidFill>
                <a:schemeClr val="dk1"/>
              </a:solidFill>
            </a:endParaRPr>
          </a:p>
          <a:p>
            <a:pPr indent="0" lvl="0" marL="0" rtl="0" algn="l">
              <a:spcBef>
                <a:spcPts val="0"/>
              </a:spcBef>
              <a:spcAft>
                <a:spcPts val="0"/>
              </a:spcAft>
              <a:buNone/>
            </a:pPr>
            <a:r>
              <a:rPr lang="en" sz="1400">
                <a:solidFill>
                  <a:schemeClr val="dk1"/>
                </a:solidFill>
              </a:rPr>
              <a:t>- highlight when you hover</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#1 Moderate</a:t>
            </a:r>
            <a:endParaRPr sz="1400">
              <a:solidFill>
                <a:schemeClr val="dk1"/>
              </a:solidFill>
            </a:endParaRPr>
          </a:p>
          <a:p>
            <a:pPr indent="0" lvl="0" marL="0" rtl="0" algn="l">
              <a:spcBef>
                <a:spcPts val="0"/>
              </a:spcBef>
              <a:spcAft>
                <a:spcPts val="0"/>
              </a:spcAft>
              <a:buNone/>
            </a:pPr>
            <a:r>
              <a:rPr lang="en" sz="1400">
                <a:solidFill>
                  <a:schemeClr val="dk1"/>
                </a:solidFill>
              </a:rPr>
              <a:t>Home page @ top submit a question -&gt; ask question -&gt; optionally add insurance plans to link? 0++ -&gt; upload insurance plans -&gt; verify information -&gt; post</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consider asking question at the end instead</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#2 Complex</a:t>
            </a:r>
            <a:endParaRPr sz="1400">
              <a:solidFill>
                <a:schemeClr val="dk1"/>
              </a:solidFill>
            </a:endParaRPr>
          </a:p>
          <a:p>
            <a:pPr indent="0" lvl="0" marL="0" rtl="0" algn="l">
              <a:spcBef>
                <a:spcPts val="0"/>
              </a:spcBef>
              <a:spcAft>
                <a:spcPts val="0"/>
              </a:spcAft>
              <a:buNone/>
            </a:pPr>
            <a:r>
              <a:rPr lang="en" sz="1400">
                <a:solidFill>
                  <a:schemeClr val="dk1"/>
                </a:solidFill>
              </a:rPr>
              <a:t>Home page w/ questions you haven’t looked at -&gt; click one to view the question -&gt; comment on specific aspects of insurance -&gt; vote -&gt; explain reasoning -&gt; submit feedback</a:t>
            </a:r>
            <a:endParaRPr sz="1400">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a1bcb74fa1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a1bcb74fa1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rgbClr val="2C444E"/>
                </a:solidFill>
              </a:rPr>
              <a:t>#3 taks = Simple</a:t>
            </a:r>
            <a:endParaRPr sz="1400">
              <a:solidFill>
                <a:srgbClr val="2C444E"/>
              </a:solidFill>
            </a:endParaRPr>
          </a:p>
          <a:p>
            <a:pPr indent="0" lvl="0" marL="0" rtl="0" algn="l">
              <a:spcBef>
                <a:spcPts val="0"/>
              </a:spcBef>
              <a:spcAft>
                <a:spcPts val="0"/>
              </a:spcAft>
              <a:buNone/>
            </a:pPr>
            <a:r>
              <a:rPr lang="en" sz="1400">
                <a:solidFill>
                  <a:srgbClr val="2C444E"/>
                </a:solidFill>
              </a:rPr>
              <a:t>Given screen of your insurance plan -&gt;  key words highlighted -&gt; click to define it (2-3)</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ways to pick out terms?</a:t>
            </a:r>
            <a:endParaRPr sz="1400">
              <a:solidFill>
                <a:srgbClr val="2C444E"/>
              </a:solidFill>
            </a:endParaRPr>
          </a:p>
          <a:p>
            <a:pPr indent="0" lvl="0" marL="0" rtl="0" algn="l">
              <a:spcBef>
                <a:spcPts val="0"/>
              </a:spcBef>
              <a:spcAft>
                <a:spcPts val="0"/>
              </a:spcAft>
              <a:buNone/>
            </a:pPr>
            <a:r>
              <a:rPr lang="en" sz="1400">
                <a:solidFill>
                  <a:srgbClr val="2C444E"/>
                </a:solidFill>
              </a:rPr>
              <a:t>-question marks</a:t>
            </a:r>
            <a:endParaRPr sz="1400">
              <a:solidFill>
                <a:srgbClr val="2C444E"/>
              </a:solidFill>
            </a:endParaRPr>
          </a:p>
          <a:p>
            <a:pPr indent="0" lvl="0" marL="0" rtl="0" algn="l">
              <a:spcBef>
                <a:spcPts val="0"/>
              </a:spcBef>
              <a:spcAft>
                <a:spcPts val="0"/>
              </a:spcAft>
              <a:buNone/>
            </a:pPr>
            <a:r>
              <a:rPr lang="en" sz="1400">
                <a:solidFill>
                  <a:srgbClr val="2C444E"/>
                </a:solidFill>
              </a:rPr>
              <a:t>- always highlighted (blue underline like wikipedia)</a:t>
            </a:r>
            <a:endParaRPr sz="1400">
              <a:solidFill>
                <a:srgbClr val="2C444E"/>
              </a:solidFill>
            </a:endParaRPr>
          </a:p>
          <a:p>
            <a:pPr indent="0" lvl="0" marL="0" rtl="0" algn="l">
              <a:spcBef>
                <a:spcPts val="0"/>
              </a:spcBef>
              <a:spcAft>
                <a:spcPts val="0"/>
              </a:spcAft>
              <a:buNone/>
            </a:pPr>
            <a:r>
              <a:rPr lang="en" sz="1400">
                <a:solidFill>
                  <a:srgbClr val="2C444E"/>
                </a:solidFill>
              </a:rPr>
              <a:t>- click on button to show key words</a:t>
            </a:r>
            <a:endParaRPr sz="1400">
              <a:solidFill>
                <a:srgbClr val="2C444E"/>
              </a:solidFill>
            </a:endParaRPr>
          </a:p>
          <a:p>
            <a:pPr indent="0" lvl="0" marL="0" rtl="0" algn="l">
              <a:spcBef>
                <a:spcPts val="0"/>
              </a:spcBef>
              <a:spcAft>
                <a:spcPts val="0"/>
              </a:spcAft>
              <a:buNone/>
            </a:pPr>
            <a:r>
              <a:rPr lang="en" sz="1400">
                <a:solidFill>
                  <a:srgbClr val="2C444E"/>
                </a:solidFill>
              </a:rPr>
              <a:t>- highlight when you hover</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#1 Moderate</a:t>
            </a:r>
            <a:endParaRPr sz="1400">
              <a:solidFill>
                <a:srgbClr val="2C444E"/>
              </a:solidFill>
            </a:endParaRPr>
          </a:p>
          <a:p>
            <a:pPr indent="0" lvl="0" marL="0" rtl="0" algn="l">
              <a:spcBef>
                <a:spcPts val="0"/>
              </a:spcBef>
              <a:spcAft>
                <a:spcPts val="0"/>
              </a:spcAft>
              <a:buNone/>
            </a:pPr>
            <a:r>
              <a:rPr lang="en" sz="1400">
                <a:solidFill>
                  <a:srgbClr val="2C444E"/>
                </a:solidFill>
              </a:rPr>
              <a:t>Home page @ top submit a question -&gt; ask question -&gt; optionally add insurance plans to link? 0++ -&gt; upload insurance plans -&gt; verify information -&gt; post</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consider asking question at the end instead</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#2 Complex</a:t>
            </a:r>
            <a:endParaRPr sz="1400">
              <a:solidFill>
                <a:srgbClr val="2C444E"/>
              </a:solidFill>
            </a:endParaRPr>
          </a:p>
          <a:p>
            <a:pPr indent="0" lvl="0" marL="0" rtl="0" algn="l">
              <a:spcBef>
                <a:spcPts val="0"/>
              </a:spcBef>
              <a:spcAft>
                <a:spcPts val="0"/>
              </a:spcAft>
              <a:buNone/>
            </a:pPr>
            <a:r>
              <a:rPr lang="en" sz="1400">
                <a:solidFill>
                  <a:srgbClr val="2C444E"/>
                </a:solidFill>
              </a:rPr>
              <a:t>Home page w/ questions you haven’t looked at -&gt; click one to view the question -&gt; comment on specific aspects of insurance -&gt; vote -&gt; explain reasoning -&gt; submit feedback</a:t>
            </a:r>
            <a:endParaRPr sz="1400">
              <a:solidFill>
                <a:srgbClr val="2C444E"/>
              </a:solidFill>
            </a:endParaRPr>
          </a:p>
          <a:p>
            <a:pPr indent="0" lvl="0" marL="0" rtl="0" algn="l">
              <a:spcBef>
                <a:spcPts val="0"/>
              </a:spcBef>
              <a:spcAft>
                <a:spcPts val="0"/>
              </a:spcAft>
              <a:buNone/>
            </a:pPr>
            <a:r>
              <a:t/>
            </a:r>
            <a:endParaRPr>
              <a:solidFill>
                <a:srgbClr val="2C444E"/>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a1bcb74fa1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a1bcb74fa1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b="1" lang="en">
                <a:solidFill>
                  <a:srgbClr val="4A86E8"/>
                </a:solidFill>
              </a:rPr>
              <a:t>Difference in number of plans in one insurance document, leads to confusion on insurance document vs. insurance plan</a:t>
            </a:r>
            <a:endParaRPr b="1">
              <a:solidFill>
                <a:srgbClr val="4A86E8"/>
              </a:solidFill>
            </a:endParaRPr>
          </a:p>
          <a:p>
            <a:pPr indent="0" lvl="0" marL="457200" rtl="0" algn="l">
              <a:spcBef>
                <a:spcPts val="0"/>
              </a:spcBef>
              <a:spcAft>
                <a:spcPts val="0"/>
              </a:spcAft>
              <a:buNone/>
            </a:pPr>
            <a:r>
              <a:rPr b="1" lang="en">
                <a:solidFill>
                  <a:srgbClr val="4A86E8"/>
                </a:solidFill>
              </a:rPr>
              <a:t>Labelling is ambiguous / matrix </a:t>
            </a:r>
            <a:endParaRPr b="1">
              <a:solidFill>
                <a:srgbClr val="4A86E8"/>
              </a:solidFill>
            </a:endParaRPr>
          </a:p>
          <a:p>
            <a:pPr indent="-298450" lvl="0" marL="457200" rtl="0" algn="l">
              <a:spcBef>
                <a:spcPts val="0"/>
              </a:spcBef>
              <a:spcAft>
                <a:spcPts val="0"/>
              </a:spcAft>
              <a:buClr>
                <a:schemeClr val="dk1"/>
              </a:buClr>
              <a:buSzPts val="1100"/>
              <a:buAutoNum type="arabicPeriod"/>
            </a:pPr>
            <a:r>
              <a:rPr b="1" lang="en">
                <a:solidFill>
                  <a:srgbClr val="4A86E8"/>
                </a:solidFill>
              </a:rPr>
              <a:t>What if I don’t have a pdf of my insurance?  </a:t>
            </a:r>
            <a:endParaRPr b="1">
              <a:solidFill>
                <a:srgbClr val="4A86E8"/>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spcBef>
                <a:spcPts val="0"/>
              </a:spcBef>
              <a:spcAft>
                <a:spcPts val="0"/>
              </a:spcAft>
              <a:buNone/>
            </a:pPr>
            <a:r>
              <a:t/>
            </a:r>
            <a:endParaRPr sz="1400">
              <a:solidFill>
                <a:schemeClr val="dk1"/>
              </a:solidFill>
            </a:endParaRPr>
          </a:p>
          <a:p>
            <a:pPr indent="0" lvl="0" marL="457200" rtl="0" algn="l">
              <a:spcBef>
                <a:spcPts val="0"/>
              </a:spcBef>
              <a:spcAft>
                <a:spcPts val="0"/>
              </a:spcAft>
              <a:buNone/>
            </a:pPr>
            <a:r>
              <a:t/>
            </a:r>
            <a:endParaRPr sz="1000">
              <a:solidFill>
                <a:srgbClr val="2C444E"/>
              </a:solidFill>
              <a:latin typeface="Roboto"/>
              <a:ea typeface="Roboto"/>
              <a:cs typeface="Roboto"/>
              <a:sym typeface="Roboto"/>
            </a:endParaRPr>
          </a:p>
          <a:p>
            <a:pPr indent="0" lvl="0" marL="457200" rtl="0" algn="l">
              <a:spcBef>
                <a:spcPts val="0"/>
              </a:spcBef>
              <a:spcAft>
                <a:spcPts val="0"/>
              </a:spcAft>
              <a:buNone/>
            </a:pPr>
            <a:r>
              <a:t/>
            </a:r>
            <a:endParaRPr sz="1000">
              <a:solidFill>
                <a:srgbClr val="2C444E"/>
              </a:solidFill>
              <a:latin typeface="Roboto"/>
              <a:ea typeface="Roboto"/>
              <a:cs typeface="Roboto"/>
              <a:sym typeface="Roboto"/>
            </a:endParaRPr>
          </a:p>
          <a:p>
            <a:pPr indent="0" lvl="0" marL="457200" rtl="0" algn="l">
              <a:spcBef>
                <a:spcPts val="0"/>
              </a:spcBef>
              <a:spcAft>
                <a:spcPts val="0"/>
              </a:spcAft>
              <a:buNone/>
            </a:pPr>
            <a:r>
              <a:t/>
            </a:r>
            <a:endParaRPr sz="1000">
              <a:solidFill>
                <a:srgbClr val="2C444E"/>
              </a:solidFill>
              <a:latin typeface="Roboto"/>
              <a:ea typeface="Roboto"/>
              <a:cs typeface="Roboto"/>
              <a:sym typeface="Roboto"/>
            </a:endParaRPr>
          </a:p>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rgbClr val="2C444E"/>
                </a:solidFill>
              </a:rPr>
              <a:t>#3 taks = Simple</a:t>
            </a:r>
            <a:endParaRPr sz="1400">
              <a:solidFill>
                <a:srgbClr val="2C444E"/>
              </a:solidFill>
            </a:endParaRPr>
          </a:p>
          <a:p>
            <a:pPr indent="0" lvl="0" marL="0" rtl="0" algn="l">
              <a:spcBef>
                <a:spcPts val="0"/>
              </a:spcBef>
              <a:spcAft>
                <a:spcPts val="0"/>
              </a:spcAft>
              <a:buNone/>
            </a:pPr>
            <a:r>
              <a:rPr lang="en" sz="1400">
                <a:solidFill>
                  <a:srgbClr val="2C444E"/>
                </a:solidFill>
              </a:rPr>
              <a:t>Given screen of your insurance plan -&gt;  key words highlighted -&gt; click to define it (2-3)</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ways to pick out terms?</a:t>
            </a:r>
            <a:endParaRPr sz="1400">
              <a:solidFill>
                <a:srgbClr val="2C444E"/>
              </a:solidFill>
            </a:endParaRPr>
          </a:p>
          <a:p>
            <a:pPr indent="0" lvl="0" marL="0" rtl="0" algn="l">
              <a:spcBef>
                <a:spcPts val="0"/>
              </a:spcBef>
              <a:spcAft>
                <a:spcPts val="0"/>
              </a:spcAft>
              <a:buNone/>
            </a:pPr>
            <a:r>
              <a:rPr lang="en" sz="1400">
                <a:solidFill>
                  <a:srgbClr val="2C444E"/>
                </a:solidFill>
              </a:rPr>
              <a:t>-question marks</a:t>
            </a:r>
            <a:endParaRPr sz="1400">
              <a:solidFill>
                <a:srgbClr val="2C444E"/>
              </a:solidFill>
            </a:endParaRPr>
          </a:p>
          <a:p>
            <a:pPr indent="0" lvl="0" marL="0" rtl="0" algn="l">
              <a:spcBef>
                <a:spcPts val="0"/>
              </a:spcBef>
              <a:spcAft>
                <a:spcPts val="0"/>
              </a:spcAft>
              <a:buNone/>
            </a:pPr>
            <a:r>
              <a:rPr lang="en" sz="1400">
                <a:solidFill>
                  <a:srgbClr val="2C444E"/>
                </a:solidFill>
              </a:rPr>
              <a:t>- always highlighted (blue underline like wikipedia)</a:t>
            </a:r>
            <a:endParaRPr sz="1400">
              <a:solidFill>
                <a:srgbClr val="2C444E"/>
              </a:solidFill>
            </a:endParaRPr>
          </a:p>
          <a:p>
            <a:pPr indent="0" lvl="0" marL="0" rtl="0" algn="l">
              <a:spcBef>
                <a:spcPts val="0"/>
              </a:spcBef>
              <a:spcAft>
                <a:spcPts val="0"/>
              </a:spcAft>
              <a:buNone/>
            </a:pPr>
            <a:r>
              <a:rPr lang="en" sz="1400">
                <a:solidFill>
                  <a:srgbClr val="2C444E"/>
                </a:solidFill>
              </a:rPr>
              <a:t>- click on button to show key words</a:t>
            </a:r>
            <a:endParaRPr sz="1400">
              <a:solidFill>
                <a:srgbClr val="2C444E"/>
              </a:solidFill>
            </a:endParaRPr>
          </a:p>
          <a:p>
            <a:pPr indent="0" lvl="0" marL="0" rtl="0" algn="l">
              <a:spcBef>
                <a:spcPts val="0"/>
              </a:spcBef>
              <a:spcAft>
                <a:spcPts val="0"/>
              </a:spcAft>
              <a:buNone/>
            </a:pPr>
            <a:r>
              <a:rPr lang="en" sz="1400">
                <a:solidFill>
                  <a:srgbClr val="2C444E"/>
                </a:solidFill>
              </a:rPr>
              <a:t>- highlight when you hover</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#1 Moderate</a:t>
            </a:r>
            <a:endParaRPr sz="1400">
              <a:solidFill>
                <a:srgbClr val="2C444E"/>
              </a:solidFill>
            </a:endParaRPr>
          </a:p>
          <a:p>
            <a:pPr indent="0" lvl="0" marL="0" rtl="0" algn="l">
              <a:spcBef>
                <a:spcPts val="0"/>
              </a:spcBef>
              <a:spcAft>
                <a:spcPts val="0"/>
              </a:spcAft>
              <a:buNone/>
            </a:pPr>
            <a:r>
              <a:rPr lang="en" sz="1400">
                <a:solidFill>
                  <a:srgbClr val="2C444E"/>
                </a:solidFill>
              </a:rPr>
              <a:t>Home page @ top submit a question -&gt; ask question -&gt; optionally add insurance plans to link? 0++ -&gt; upload insurance plans -&gt; verify information -&gt; post</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consider asking question at the end instead</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#2 Complex</a:t>
            </a:r>
            <a:endParaRPr sz="1400">
              <a:solidFill>
                <a:srgbClr val="2C444E"/>
              </a:solidFill>
            </a:endParaRPr>
          </a:p>
          <a:p>
            <a:pPr indent="0" lvl="0" marL="0" rtl="0" algn="l">
              <a:spcBef>
                <a:spcPts val="0"/>
              </a:spcBef>
              <a:spcAft>
                <a:spcPts val="0"/>
              </a:spcAft>
              <a:buNone/>
            </a:pPr>
            <a:r>
              <a:rPr lang="en" sz="1400">
                <a:solidFill>
                  <a:srgbClr val="2C444E"/>
                </a:solidFill>
              </a:rPr>
              <a:t>Home page w/ questions you haven’t looked at -&gt; click one to view the question -&gt; comment on specific aspects of insurance -&gt; vote -&gt; explain reasoning -&gt; submit feedback</a:t>
            </a:r>
            <a:endParaRPr sz="1400">
              <a:solidFill>
                <a:srgbClr val="2C444E"/>
              </a:solidFill>
            </a:endParaRPr>
          </a:p>
          <a:p>
            <a:pPr indent="0" lvl="0" marL="0" rtl="0" algn="l">
              <a:spcBef>
                <a:spcPts val="0"/>
              </a:spcBef>
              <a:spcAft>
                <a:spcPts val="0"/>
              </a:spcAft>
              <a:buNone/>
            </a:pPr>
            <a:r>
              <a:t/>
            </a:r>
            <a:endParaRPr>
              <a:solidFill>
                <a:srgbClr val="2C444E"/>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a1bcb74fa1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a1bcb74fa1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rgbClr val="2C444E"/>
                </a:solidFill>
              </a:rPr>
              <a:t>#3 taks = Simple</a:t>
            </a:r>
            <a:endParaRPr sz="1400">
              <a:solidFill>
                <a:srgbClr val="2C444E"/>
              </a:solidFill>
            </a:endParaRPr>
          </a:p>
          <a:p>
            <a:pPr indent="0" lvl="0" marL="0" rtl="0" algn="l">
              <a:spcBef>
                <a:spcPts val="0"/>
              </a:spcBef>
              <a:spcAft>
                <a:spcPts val="0"/>
              </a:spcAft>
              <a:buNone/>
            </a:pPr>
            <a:r>
              <a:rPr lang="en" sz="1400">
                <a:solidFill>
                  <a:srgbClr val="2C444E"/>
                </a:solidFill>
              </a:rPr>
              <a:t>Given screen of your insurance plan -&gt;  key words highlighted -&gt; click to define it (2-3)</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ways to pick out terms?</a:t>
            </a:r>
            <a:endParaRPr sz="1400">
              <a:solidFill>
                <a:srgbClr val="2C444E"/>
              </a:solidFill>
            </a:endParaRPr>
          </a:p>
          <a:p>
            <a:pPr indent="0" lvl="0" marL="0" rtl="0" algn="l">
              <a:spcBef>
                <a:spcPts val="0"/>
              </a:spcBef>
              <a:spcAft>
                <a:spcPts val="0"/>
              </a:spcAft>
              <a:buNone/>
            </a:pPr>
            <a:r>
              <a:rPr lang="en" sz="1400">
                <a:solidFill>
                  <a:srgbClr val="2C444E"/>
                </a:solidFill>
              </a:rPr>
              <a:t>-question marks</a:t>
            </a:r>
            <a:endParaRPr sz="1400">
              <a:solidFill>
                <a:srgbClr val="2C444E"/>
              </a:solidFill>
            </a:endParaRPr>
          </a:p>
          <a:p>
            <a:pPr indent="0" lvl="0" marL="0" rtl="0" algn="l">
              <a:spcBef>
                <a:spcPts val="0"/>
              </a:spcBef>
              <a:spcAft>
                <a:spcPts val="0"/>
              </a:spcAft>
              <a:buNone/>
            </a:pPr>
            <a:r>
              <a:rPr lang="en" sz="1400">
                <a:solidFill>
                  <a:srgbClr val="2C444E"/>
                </a:solidFill>
              </a:rPr>
              <a:t>- always highlighted (blue underline like wikipedia)</a:t>
            </a:r>
            <a:endParaRPr sz="1400">
              <a:solidFill>
                <a:srgbClr val="2C444E"/>
              </a:solidFill>
            </a:endParaRPr>
          </a:p>
          <a:p>
            <a:pPr indent="0" lvl="0" marL="0" rtl="0" algn="l">
              <a:spcBef>
                <a:spcPts val="0"/>
              </a:spcBef>
              <a:spcAft>
                <a:spcPts val="0"/>
              </a:spcAft>
              <a:buNone/>
            </a:pPr>
            <a:r>
              <a:rPr lang="en" sz="1400">
                <a:solidFill>
                  <a:srgbClr val="2C444E"/>
                </a:solidFill>
              </a:rPr>
              <a:t>- click on button to show key words</a:t>
            </a:r>
            <a:endParaRPr sz="1400">
              <a:solidFill>
                <a:srgbClr val="2C444E"/>
              </a:solidFill>
            </a:endParaRPr>
          </a:p>
          <a:p>
            <a:pPr indent="0" lvl="0" marL="0" rtl="0" algn="l">
              <a:spcBef>
                <a:spcPts val="0"/>
              </a:spcBef>
              <a:spcAft>
                <a:spcPts val="0"/>
              </a:spcAft>
              <a:buNone/>
            </a:pPr>
            <a:r>
              <a:rPr lang="en" sz="1400">
                <a:solidFill>
                  <a:srgbClr val="2C444E"/>
                </a:solidFill>
              </a:rPr>
              <a:t>- highlight when you hover</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#1 Moderate</a:t>
            </a:r>
            <a:endParaRPr sz="1400">
              <a:solidFill>
                <a:srgbClr val="2C444E"/>
              </a:solidFill>
            </a:endParaRPr>
          </a:p>
          <a:p>
            <a:pPr indent="0" lvl="0" marL="0" rtl="0" algn="l">
              <a:spcBef>
                <a:spcPts val="0"/>
              </a:spcBef>
              <a:spcAft>
                <a:spcPts val="0"/>
              </a:spcAft>
              <a:buNone/>
            </a:pPr>
            <a:r>
              <a:rPr lang="en" sz="1400">
                <a:solidFill>
                  <a:srgbClr val="2C444E"/>
                </a:solidFill>
              </a:rPr>
              <a:t>Home page @ top submit a question -&gt; ask question -&gt; optionally add insurance plans to link? 0++ -&gt; upload insurance plans -&gt; verify information -&gt; post</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consider asking question at the end instead</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#2 Complex</a:t>
            </a:r>
            <a:endParaRPr sz="1400">
              <a:solidFill>
                <a:srgbClr val="2C444E"/>
              </a:solidFill>
            </a:endParaRPr>
          </a:p>
          <a:p>
            <a:pPr indent="0" lvl="0" marL="0" rtl="0" algn="l">
              <a:spcBef>
                <a:spcPts val="0"/>
              </a:spcBef>
              <a:spcAft>
                <a:spcPts val="0"/>
              </a:spcAft>
              <a:buNone/>
            </a:pPr>
            <a:r>
              <a:rPr lang="en" sz="1400">
                <a:solidFill>
                  <a:srgbClr val="2C444E"/>
                </a:solidFill>
              </a:rPr>
              <a:t>Home page w/ questions you haven’t looked at -&gt; click one to view the question -&gt; comment on specific aspects of insurance -&gt; vote -&gt; explain reasoning -&gt; submit feedback</a:t>
            </a:r>
            <a:endParaRPr sz="1400">
              <a:solidFill>
                <a:srgbClr val="2C444E"/>
              </a:solidFill>
            </a:endParaRPr>
          </a:p>
          <a:p>
            <a:pPr indent="0" lvl="0" marL="0" rtl="0" algn="l">
              <a:spcBef>
                <a:spcPts val="0"/>
              </a:spcBef>
              <a:spcAft>
                <a:spcPts val="0"/>
              </a:spcAft>
              <a:buNone/>
            </a:pPr>
            <a:r>
              <a:t/>
            </a:r>
            <a:endParaRPr>
              <a:solidFill>
                <a:srgbClr val="2C444E"/>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a1bcb74fa1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a1bcb74fa1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rgbClr val="D37DFF"/>
              </a:buClr>
              <a:buSzPts val="1100"/>
              <a:buAutoNum type="arabicPeriod"/>
            </a:pPr>
            <a:r>
              <a:rPr b="1" lang="en">
                <a:solidFill>
                  <a:srgbClr val="D37DFF"/>
                </a:solidFill>
              </a:rPr>
              <a:t>Freeform commentary is hard to parse, especially when it’s endless scrolling</a:t>
            </a:r>
            <a:endParaRPr b="1">
              <a:solidFill>
                <a:srgbClr val="D37DFF"/>
              </a:solidFill>
            </a:endParaRPr>
          </a:p>
          <a:p>
            <a:pPr indent="-298450" lvl="0" marL="457200" rtl="0" algn="l">
              <a:spcBef>
                <a:spcPts val="0"/>
              </a:spcBef>
              <a:spcAft>
                <a:spcPts val="0"/>
              </a:spcAft>
              <a:buClr>
                <a:srgbClr val="D37DFF"/>
              </a:buClr>
              <a:buSzPts val="1100"/>
              <a:buAutoNum type="arabicPeriod"/>
            </a:pPr>
            <a:r>
              <a:rPr b="1" lang="en">
                <a:solidFill>
                  <a:srgbClr val="D37DFF"/>
                </a:solidFill>
              </a:rPr>
              <a:t>Lack of trust and clarity on who should be the people to actually comment/who is able to vote What is their credibility and are their points relevant to me? Extreme users (serious condition), needs more qualified comparison on insurance plans </a:t>
            </a:r>
            <a:endParaRPr b="1">
              <a:solidFill>
                <a:srgbClr val="D37DFF"/>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spcBef>
                <a:spcPts val="0"/>
              </a:spcBef>
              <a:spcAft>
                <a:spcPts val="0"/>
              </a:spcAft>
              <a:buNone/>
            </a:pPr>
            <a:r>
              <a:t/>
            </a:r>
            <a:endParaRPr sz="1400">
              <a:solidFill>
                <a:schemeClr val="dk1"/>
              </a:solidFill>
            </a:endParaRPr>
          </a:p>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rgbClr val="2C444E"/>
                </a:solidFill>
              </a:rPr>
              <a:t>#3 taks = Simple</a:t>
            </a:r>
            <a:endParaRPr sz="1400">
              <a:solidFill>
                <a:srgbClr val="2C444E"/>
              </a:solidFill>
            </a:endParaRPr>
          </a:p>
          <a:p>
            <a:pPr indent="0" lvl="0" marL="0" rtl="0" algn="l">
              <a:spcBef>
                <a:spcPts val="0"/>
              </a:spcBef>
              <a:spcAft>
                <a:spcPts val="0"/>
              </a:spcAft>
              <a:buNone/>
            </a:pPr>
            <a:r>
              <a:rPr lang="en" sz="1400">
                <a:solidFill>
                  <a:srgbClr val="2C444E"/>
                </a:solidFill>
              </a:rPr>
              <a:t>Given screen of your insurance plan -&gt;  key words highlighted -&gt; click to define it (2-3)</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ways to pick out terms?</a:t>
            </a:r>
            <a:endParaRPr sz="1400">
              <a:solidFill>
                <a:srgbClr val="2C444E"/>
              </a:solidFill>
            </a:endParaRPr>
          </a:p>
          <a:p>
            <a:pPr indent="0" lvl="0" marL="0" rtl="0" algn="l">
              <a:spcBef>
                <a:spcPts val="0"/>
              </a:spcBef>
              <a:spcAft>
                <a:spcPts val="0"/>
              </a:spcAft>
              <a:buNone/>
            </a:pPr>
            <a:r>
              <a:rPr lang="en" sz="1400">
                <a:solidFill>
                  <a:srgbClr val="2C444E"/>
                </a:solidFill>
              </a:rPr>
              <a:t>-question marks</a:t>
            </a:r>
            <a:endParaRPr sz="1400">
              <a:solidFill>
                <a:srgbClr val="2C444E"/>
              </a:solidFill>
            </a:endParaRPr>
          </a:p>
          <a:p>
            <a:pPr indent="0" lvl="0" marL="0" rtl="0" algn="l">
              <a:spcBef>
                <a:spcPts val="0"/>
              </a:spcBef>
              <a:spcAft>
                <a:spcPts val="0"/>
              </a:spcAft>
              <a:buNone/>
            </a:pPr>
            <a:r>
              <a:rPr lang="en" sz="1400">
                <a:solidFill>
                  <a:srgbClr val="2C444E"/>
                </a:solidFill>
              </a:rPr>
              <a:t>- always highlighted (blue underline like wikipedia)</a:t>
            </a:r>
            <a:endParaRPr sz="1400">
              <a:solidFill>
                <a:srgbClr val="2C444E"/>
              </a:solidFill>
            </a:endParaRPr>
          </a:p>
          <a:p>
            <a:pPr indent="0" lvl="0" marL="0" rtl="0" algn="l">
              <a:spcBef>
                <a:spcPts val="0"/>
              </a:spcBef>
              <a:spcAft>
                <a:spcPts val="0"/>
              </a:spcAft>
              <a:buNone/>
            </a:pPr>
            <a:r>
              <a:rPr lang="en" sz="1400">
                <a:solidFill>
                  <a:srgbClr val="2C444E"/>
                </a:solidFill>
              </a:rPr>
              <a:t>- click on button to show key words</a:t>
            </a:r>
            <a:endParaRPr sz="1400">
              <a:solidFill>
                <a:srgbClr val="2C444E"/>
              </a:solidFill>
            </a:endParaRPr>
          </a:p>
          <a:p>
            <a:pPr indent="0" lvl="0" marL="0" rtl="0" algn="l">
              <a:spcBef>
                <a:spcPts val="0"/>
              </a:spcBef>
              <a:spcAft>
                <a:spcPts val="0"/>
              </a:spcAft>
              <a:buNone/>
            </a:pPr>
            <a:r>
              <a:rPr lang="en" sz="1400">
                <a:solidFill>
                  <a:srgbClr val="2C444E"/>
                </a:solidFill>
              </a:rPr>
              <a:t>- highlight when you hover</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#1 Moderate</a:t>
            </a:r>
            <a:endParaRPr sz="1400">
              <a:solidFill>
                <a:srgbClr val="2C444E"/>
              </a:solidFill>
            </a:endParaRPr>
          </a:p>
          <a:p>
            <a:pPr indent="0" lvl="0" marL="0" rtl="0" algn="l">
              <a:spcBef>
                <a:spcPts val="0"/>
              </a:spcBef>
              <a:spcAft>
                <a:spcPts val="0"/>
              </a:spcAft>
              <a:buNone/>
            </a:pPr>
            <a:r>
              <a:rPr lang="en" sz="1400">
                <a:solidFill>
                  <a:srgbClr val="2C444E"/>
                </a:solidFill>
              </a:rPr>
              <a:t>Home page @ top submit a question -&gt; ask question -&gt; optionally add insurance plans to link? 0++ -&gt; upload insurance plans -&gt; verify information -&gt; post</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consider asking question at the end instead</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#2 Complex</a:t>
            </a:r>
            <a:endParaRPr sz="1400">
              <a:solidFill>
                <a:srgbClr val="2C444E"/>
              </a:solidFill>
            </a:endParaRPr>
          </a:p>
          <a:p>
            <a:pPr indent="0" lvl="0" marL="0" rtl="0" algn="l">
              <a:spcBef>
                <a:spcPts val="0"/>
              </a:spcBef>
              <a:spcAft>
                <a:spcPts val="0"/>
              </a:spcAft>
              <a:buNone/>
            </a:pPr>
            <a:r>
              <a:rPr lang="en" sz="1400">
                <a:solidFill>
                  <a:srgbClr val="2C444E"/>
                </a:solidFill>
              </a:rPr>
              <a:t>Home page w/ questions you haven’t looked at -&gt; click one to view the question -&gt; comment on specific aspects of insurance -&gt; vote -&gt; explain reasoning -&gt; submit feedback</a:t>
            </a:r>
            <a:endParaRPr sz="1400">
              <a:solidFill>
                <a:srgbClr val="2C444E"/>
              </a:solidFill>
            </a:endParaRPr>
          </a:p>
          <a:p>
            <a:pPr indent="0" lvl="0" marL="0" rtl="0" algn="l">
              <a:spcBef>
                <a:spcPts val="0"/>
              </a:spcBef>
              <a:spcAft>
                <a:spcPts val="0"/>
              </a:spcAft>
              <a:buNone/>
            </a:pPr>
            <a:r>
              <a:t/>
            </a:r>
            <a:endParaRPr>
              <a:solidFill>
                <a:srgbClr val="2C444E"/>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a1bcb74fa1_0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a1bcb74fa1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rgbClr val="D37DFF"/>
              </a:buClr>
              <a:buSzPts val="1100"/>
              <a:buAutoNum type="arabicPeriod"/>
            </a:pPr>
            <a:r>
              <a:rPr b="1" lang="en">
                <a:solidFill>
                  <a:srgbClr val="D37DFF"/>
                </a:solidFill>
              </a:rPr>
              <a:t>Freeform commentary is hard to parse, especially when it’s endless scrolling</a:t>
            </a:r>
            <a:endParaRPr b="1">
              <a:solidFill>
                <a:srgbClr val="D37DFF"/>
              </a:solidFill>
            </a:endParaRPr>
          </a:p>
          <a:p>
            <a:pPr indent="-298450" lvl="0" marL="457200" rtl="0" algn="l">
              <a:spcBef>
                <a:spcPts val="0"/>
              </a:spcBef>
              <a:spcAft>
                <a:spcPts val="0"/>
              </a:spcAft>
              <a:buClr>
                <a:srgbClr val="D37DFF"/>
              </a:buClr>
              <a:buSzPts val="1100"/>
              <a:buAutoNum type="arabicPeriod"/>
            </a:pPr>
            <a:r>
              <a:rPr b="1" lang="en">
                <a:solidFill>
                  <a:srgbClr val="D37DFF"/>
                </a:solidFill>
              </a:rPr>
              <a:t>Lack of trust and clarity on who should be the people to actually comment/who is able to vote What is their credibility and are their points relevant to me? Extreme users (serious condition), needs more qualified comparison on insurance plans </a:t>
            </a:r>
            <a:endParaRPr b="1">
              <a:solidFill>
                <a:srgbClr val="D37DFF"/>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spcBef>
                <a:spcPts val="0"/>
              </a:spcBef>
              <a:spcAft>
                <a:spcPts val="0"/>
              </a:spcAft>
              <a:buNone/>
            </a:pPr>
            <a:r>
              <a:t/>
            </a:r>
            <a:endParaRPr sz="1400">
              <a:solidFill>
                <a:schemeClr val="dk1"/>
              </a:solidFill>
            </a:endParaRPr>
          </a:p>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solidFill>
                <a:schemeClr val="dk1"/>
              </a:solidFill>
            </a:endParaRPr>
          </a:p>
          <a:p>
            <a:pPr indent="0" lvl="0" marL="0" rtl="0" algn="l">
              <a:spcBef>
                <a:spcPts val="0"/>
              </a:spcBef>
              <a:spcAft>
                <a:spcPts val="0"/>
              </a:spcAft>
              <a:buNone/>
            </a:pPr>
            <a:r>
              <a:rPr lang="en" sz="1400">
                <a:solidFill>
                  <a:srgbClr val="2C444E"/>
                </a:solidFill>
              </a:rPr>
              <a:t>#3 taks = Simple</a:t>
            </a:r>
            <a:endParaRPr sz="1400">
              <a:solidFill>
                <a:srgbClr val="2C444E"/>
              </a:solidFill>
            </a:endParaRPr>
          </a:p>
          <a:p>
            <a:pPr indent="0" lvl="0" marL="0" rtl="0" algn="l">
              <a:spcBef>
                <a:spcPts val="0"/>
              </a:spcBef>
              <a:spcAft>
                <a:spcPts val="0"/>
              </a:spcAft>
              <a:buNone/>
            </a:pPr>
            <a:r>
              <a:rPr lang="en" sz="1400">
                <a:solidFill>
                  <a:srgbClr val="2C444E"/>
                </a:solidFill>
              </a:rPr>
              <a:t>Given screen of your insurance plan -&gt;  key words highlighted -&gt; click to define it (2-3)</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ways to pick out terms?</a:t>
            </a:r>
            <a:endParaRPr sz="1400">
              <a:solidFill>
                <a:srgbClr val="2C444E"/>
              </a:solidFill>
            </a:endParaRPr>
          </a:p>
          <a:p>
            <a:pPr indent="0" lvl="0" marL="0" rtl="0" algn="l">
              <a:spcBef>
                <a:spcPts val="0"/>
              </a:spcBef>
              <a:spcAft>
                <a:spcPts val="0"/>
              </a:spcAft>
              <a:buNone/>
            </a:pPr>
            <a:r>
              <a:rPr lang="en" sz="1400">
                <a:solidFill>
                  <a:srgbClr val="2C444E"/>
                </a:solidFill>
              </a:rPr>
              <a:t>-question marks</a:t>
            </a:r>
            <a:endParaRPr sz="1400">
              <a:solidFill>
                <a:srgbClr val="2C444E"/>
              </a:solidFill>
            </a:endParaRPr>
          </a:p>
          <a:p>
            <a:pPr indent="0" lvl="0" marL="0" rtl="0" algn="l">
              <a:spcBef>
                <a:spcPts val="0"/>
              </a:spcBef>
              <a:spcAft>
                <a:spcPts val="0"/>
              </a:spcAft>
              <a:buNone/>
            </a:pPr>
            <a:r>
              <a:rPr lang="en" sz="1400">
                <a:solidFill>
                  <a:srgbClr val="2C444E"/>
                </a:solidFill>
              </a:rPr>
              <a:t>- always highlighted (blue underline like wikipedia)</a:t>
            </a:r>
            <a:endParaRPr sz="1400">
              <a:solidFill>
                <a:srgbClr val="2C444E"/>
              </a:solidFill>
            </a:endParaRPr>
          </a:p>
          <a:p>
            <a:pPr indent="0" lvl="0" marL="0" rtl="0" algn="l">
              <a:spcBef>
                <a:spcPts val="0"/>
              </a:spcBef>
              <a:spcAft>
                <a:spcPts val="0"/>
              </a:spcAft>
              <a:buNone/>
            </a:pPr>
            <a:r>
              <a:rPr lang="en" sz="1400">
                <a:solidFill>
                  <a:srgbClr val="2C444E"/>
                </a:solidFill>
              </a:rPr>
              <a:t>- click on button to show key words</a:t>
            </a:r>
            <a:endParaRPr sz="1400">
              <a:solidFill>
                <a:srgbClr val="2C444E"/>
              </a:solidFill>
            </a:endParaRPr>
          </a:p>
          <a:p>
            <a:pPr indent="0" lvl="0" marL="0" rtl="0" algn="l">
              <a:spcBef>
                <a:spcPts val="0"/>
              </a:spcBef>
              <a:spcAft>
                <a:spcPts val="0"/>
              </a:spcAft>
              <a:buNone/>
            </a:pPr>
            <a:r>
              <a:rPr lang="en" sz="1400">
                <a:solidFill>
                  <a:srgbClr val="2C444E"/>
                </a:solidFill>
              </a:rPr>
              <a:t>- highlight when you hover</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#1 Moderate</a:t>
            </a:r>
            <a:endParaRPr sz="1400">
              <a:solidFill>
                <a:srgbClr val="2C444E"/>
              </a:solidFill>
            </a:endParaRPr>
          </a:p>
          <a:p>
            <a:pPr indent="0" lvl="0" marL="0" rtl="0" algn="l">
              <a:spcBef>
                <a:spcPts val="0"/>
              </a:spcBef>
              <a:spcAft>
                <a:spcPts val="0"/>
              </a:spcAft>
              <a:buNone/>
            </a:pPr>
            <a:r>
              <a:rPr lang="en" sz="1400">
                <a:solidFill>
                  <a:srgbClr val="2C444E"/>
                </a:solidFill>
              </a:rPr>
              <a:t>Home page @ top submit a question -&gt; ask question -&gt; optionally add insurance plans to link? 0++ -&gt; upload insurance plans -&gt; verify information -&gt; post</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consider asking question at the end instead</a:t>
            </a:r>
            <a:endParaRPr sz="1400">
              <a:solidFill>
                <a:srgbClr val="2C444E"/>
              </a:solidFill>
            </a:endParaRPr>
          </a:p>
          <a:p>
            <a:pPr indent="0" lvl="0" marL="0" rtl="0" algn="l">
              <a:spcBef>
                <a:spcPts val="0"/>
              </a:spcBef>
              <a:spcAft>
                <a:spcPts val="0"/>
              </a:spcAft>
              <a:buNone/>
            </a:pPr>
            <a:r>
              <a:t/>
            </a:r>
            <a:endParaRPr sz="1400">
              <a:solidFill>
                <a:srgbClr val="2C444E"/>
              </a:solidFill>
            </a:endParaRPr>
          </a:p>
          <a:p>
            <a:pPr indent="0" lvl="0" marL="0" rtl="0" algn="l">
              <a:spcBef>
                <a:spcPts val="0"/>
              </a:spcBef>
              <a:spcAft>
                <a:spcPts val="0"/>
              </a:spcAft>
              <a:buNone/>
            </a:pPr>
            <a:r>
              <a:rPr lang="en" sz="1400">
                <a:solidFill>
                  <a:srgbClr val="2C444E"/>
                </a:solidFill>
              </a:rPr>
              <a:t>#2 Complex</a:t>
            </a:r>
            <a:endParaRPr sz="1400">
              <a:solidFill>
                <a:srgbClr val="2C444E"/>
              </a:solidFill>
            </a:endParaRPr>
          </a:p>
          <a:p>
            <a:pPr indent="0" lvl="0" marL="0" rtl="0" algn="l">
              <a:spcBef>
                <a:spcPts val="0"/>
              </a:spcBef>
              <a:spcAft>
                <a:spcPts val="0"/>
              </a:spcAft>
              <a:buNone/>
            </a:pPr>
            <a:r>
              <a:rPr lang="en" sz="1400">
                <a:solidFill>
                  <a:srgbClr val="2C444E"/>
                </a:solidFill>
              </a:rPr>
              <a:t>Home page w/ questions you haven’t looked at -&gt; click one to view the question -&gt; comment on specific aspects of insurance -&gt; vote -&gt; explain reasoning -&gt; submit feedback</a:t>
            </a:r>
            <a:endParaRPr sz="1400">
              <a:solidFill>
                <a:srgbClr val="2C444E"/>
              </a:solidFill>
            </a:endParaRPr>
          </a:p>
          <a:p>
            <a:pPr indent="0" lvl="0" marL="0" rtl="0" algn="l">
              <a:spcBef>
                <a:spcPts val="0"/>
              </a:spcBef>
              <a:spcAft>
                <a:spcPts val="0"/>
              </a:spcAft>
              <a:buNone/>
            </a:pPr>
            <a:r>
              <a:t/>
            </a:r>
            <a:endParaRPr>
              <a:solidFill>
                <a:srgbClr val="2C444E"/>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a1bcb74fa1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a1bcb74fa1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a1bcb74fa1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a1bcb74fa1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600"/>
              </a:spcBef>
              <a:spcAft>
                <a:spcPts val="0"/>
              </a:spcAft>
              <a:buClr>
                <a:srgbClr val="00A4CA"/>
              </a:buClr>
              <a:buSzPts val="2000"/>
              <a:buFont typeface="News Cycle"/>
              <a:buChar char="•"/>
            </a:pPr>
            <a:r>
              <a:rPr lang="en" sz="2000">
                <a:solidFill>
                  <a:srgbClr val="2C444E"/>
                </a:solidFill>
                <a:latin typeface="News Cycle"/>
                <a:ea typeface="News Cycle"/>
                <a:cs typeface="News Cycle"/>
                <a:sym typeface="News Cycle"/>
              </a:rPr>
              <a:t>Difference: levels of familiarity with technology and level of interaction with healthcare system</a:t>
            </a:r>
            <a:endParaRPr sz="2000">
              <a:solidFill>
                <a:srgbClr val="2C444E"/>
              </a:solidFill>
              <a:latin typeface="News Cycle"/>
              <a:ea typeface="News Cycle"/>
              <a:cs typeface="News Cycle"/>
              <a:sym typeface="News Cycle"/>
            </a:endParaRPr>
          </a:p>
          <a:p>
            <a:pPr indent="0" lvl="0" marL="457200" rtl="0" algn="l">
              <a:spcBef>
                <a:spcPts val="0"/>
              </a:spcBef>
              <a:spcAft>
                <a:spcPts val="0"/>
              </a:spcAft>
              <a:buNone/>
            </a:pPr>
            <a:r>
              <a:rPr lang="en" sz="1000">
                <a:solidFill>
                  <a:srgbClr val="2C444E"/>
                </a:solidFill>
                <a:latin typeface="Roboto"/>
                <a:ea typeface="Roboto"/>
                <a:cs typeface="Roboto"/>
                <a:sym typeface="Roboto"/>
              </a:rPr>
              <a:t>Experiment (3-6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Method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Participants: demographics, how recruited/compensated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Tasks</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Procedure (including environment &amp; testing setup): Procedure: Zoom call and have the participant share screen and we record as they use the Figma prototype tool</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Results </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Key things you learned for your project going forward</a:t>
            </a:r>
            <a:endParaRPr sz="1000">
              <a:solidFill>
                <a:srgbClr val="2C444E"/>
              </a:solidFill>
              <a:latin typeface="Roboto"/>
              <a:ea typeface="Roboto"/>
              <a:cs typeface="Roboto"/>
              <a:sym typeface="Roboto"/>
            </a:endParaRPr>
          </a:p>
          <a:p>
            <a:pPr indent="0" lvl="0" marL="457200" rtl="0" algn="l">
              <a:spcBef>
                <a:spcPts val="0"/>
              </a:spcBef>
              <a:spcAft>
                <a:spcPts val="0"/>
              </a:spcAft>
              <a:buNone/>
            </a:pPr>
            <a:r>
              <a:t/>
            </a:r>
            <a:endParaRPr sz="1000">
              <a:solidFill>
                <a:srgbClr val="2C444E"/>
              </a:solidFill>
              <a:latin typeface="Roboto"/>
              <a:ea typeface="Roboto"/>
              <a:cs typeface="Roboto"/>
              <a:sym typeface="Roboto"/>
            </a:endParaRPr>
          </a:p>
          <a:p>
            <a:pPr indent="0" lvl="0" marL="0" rtl="0" algn="l">
              <a:lnSpc>
                <a:spcPct val="115000"/>
              </a:lnSpc>
              <a:spcBef>
                <a:spcPts val="600"/>
              </a:spcBef>
              <a:spcAft>
                <a:spcPts val="0"/>
              </a:spcAft>
              <a:buNone/>
            </a:pPr>
            <a:r>
              <a:t/>
            </a:r>
            <a:endParaRPr sz="2000">
              <a:solidFill>
                <a:srgbClr val="2C444E"/>
              </a:solidFill>
              <a:latin typeface="News Cycle"/>
              <a:ea typeface="News Cycle"/>
              <a:cs typeface="News Cycle"/>
              <a:sym typeface="News Cycle"/>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a1bcb74fa1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a1bcb74fa1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As discussed in previous presentations, our team’s initial research found that </a:t>
            </a:r>
            <a:endParaRPr sz="1200">
              <a:solidFill>
                <a:schemeClr val="dk1"/>
              </a:solidFill>
            </a:endParaRPr>
          </a:p>
          <a:p>
            <a:pPr indent="0" lvl="0" marL="0" rtl="0" algn="l">
              <a:spcBef>
                <a:spcPts val="0"/>
              </a:spcBef>
              <a:spcAft>
                <a:spcPts val="0"/>
              </a:spcAft>
              <a:buNone/>
            </a:pPr>
            <a:r>
              <a:rPr lang="en" sz="1200">
                <a:solidFill>
                  <a:schemeClr val="dk1"/>
                </a:solidFill>
              </a:rPr>
              <a:t>Young adults need higher quality and better access to healthcare and health insurance education.</a:t>
            </a:r>
            <a:endParaRPr sz="1200">
              <a:solidFill>
                <a:schemeClr val="dk1"/>
              </a:solidFill>
            </a:endParaRPr>
          </a:p>
          <a:p>
            <a:pPr indent="0" lvl="0" marL="0" rtl="0" algn="l">
              <a:spcBef>
                <a:spcPts val="0"/>
              </a:spcBef>
              <a:spcAft>
                <a:spcPts val="0"/>
              </a:spcAft>
              <a:buNone/>
            </a:pPr>
            <a:r>
              <a:rPr lang="en" sz="1200">
                <a:solidFill>
                  <a:schemeClr val="dk1"/>
                </a:solidFill>
              </a:rPr>
              <a:t>In particular, we found that health insurance education is a leading barrier to better healthcare education.</a:t>
            </a:r>
            <a:endParaRPr sz="1200">
              <a:solidFill>
                <a:schemeClr val="dk1"/>
              </a:solidFill>
            </a:endParaRPr>
          </a:p>
          <a:p>
            <a:pPr indent="0" lvl="0" marL="0" rtl="0" algn="l">
              <a:spcBef>
                <a:spcPts val="0"/>
              </a:spcBef>
              <a:spcAft>
                <a:spcPts val="0"/>
              </a:spcAft>
              <a:buNone/>
            </a:pPr>
            <a:r>
              <a:rPr lang="en" sz="1200">
                <a:solidFill>
                  <a:schemeClr val="dk1"/>
                </a:solidFill>
              </a:rPr>
              <a:t>As a result, we tested these partos of our past interactions and ultimately moved forward with one design.</a:t>
            </a:r>
            <a:endParaRPr sz="1200">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a1bcb74fa1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a1bcb74fa1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600"/>
              </a:spcBef>
              <a:spcAft>
                <a:spcPts val="0"/>
              </a:spcAft>
              <a:buClr>
                <a:srgbClr val="00A4CA"/>
              </a:buClr>
              <a:buSzPts val="2000"/>
              <a:buFont typeface="News Cycle"/>
              <a:buChar char="•"/>
            </a:pPr>
            <a:r>
              <a:rPr lang="en" sz="2000">
                <a:solidFill>
                  <a:srgbClr val="2C444E"/>
                </a:solidFill>
                <a:latin typeface="News Cycle"/>
                <a:ea typeface="News Cycle"/>
                <a:cs typeface="News Cycle"/>
                <a:sym typeface="News Cycle"/>
              </a:rPr>
              <a:t>Difference: levels of familiarity with technology and level of interaction with healthcare system</a:t>
            </a:r>
            <a:endParaRPr sz="2000">
              <a:solidFill>
                <a:srgbClr val="2C444E"/>
              </a:solidFill>
              <a:latin typeface="News Cycle"/>
              <a:ea typeface="News Cycle"/>
              <a:cs typeface="News Cycle"/>
              <a:sym typeface="News Cycle"/>
            </a:endParaRPr>
          </a:p>
          <a:p>
            <a:pPr indent="0" lvl="0" marL="457200" rtl="0" algn="l">
              <a:spcBef>
                <a:spcPts val="0"/>
              </a:spcBef>
              <a:spcAft>
                <a:spcPts val="0"/>
              </a:spcAft>
              <a:buNone/>
            </a:pPr>
            <a:r>
              <a:rPr lang="en" sz="1000">
                <a:solidFill>
                  <a:srgbClr val="2C444E"/>
                </a:solidFill>
                <a:latin typeface="Roboto"/>
                <a:ea typeface="Roboto"/>
                <a:cs typeface="Roboto"/>
                <a:sym typeface="Roboto"/>
              </a:rPr>
              <a:t>Experiment (3-6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Method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Participants: demographics, how recruited/compensated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Tasks</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Procedure (including environment &amp; testing setup): Procedure: Zoom call and have the participant share screen and we record as they use the Figma prototype tool</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Results </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Key things you learned for your project going forward</a:t>
            </a:r>
            <a:endParaRPr sz="1000">
              <a:solidFill>
                <a:srgbClr val="2C444E"/>
              </a:solidFill>
              <a:latin typeface="Roboto"/>
              <a:ea typeface="Roboto"/>
              <a:cs typeface="Roboto"/>
              <a:sym typeface="Roboto"/>
            </a:endParaRPr>
          </a:p>
          <a:p>
            <a:pPr indent="0" lvl="0" marL="457200" rtl="0" algn="l">
              <a:spcBef>
                <a:spcPts val="0"/>
              </a:spcBef>
              <a:spcAft>
                <a:spcPts val="0"/>
              </a:spcAft>
              <a:buNone/>
            </a:pPr>
            <a:r>
              <a:t/>
            </a:r>
            <a:endParaRPr sz="1000">
              <a:solidFill>
                <a:srgbClr val="2C444E"/>
              </a:solidFill>
              <a:latin typeface="Roboto"/>
              <a:ea typeface="Roboto"/>
              <a:cs typeface="Roboto"/>
              <a:sym typeface="Roboto"/>
            </a:endParaRPr>
          </a:p>
          <a:p>
            <a:pPr indent="0" lvl="0" marL="0" rtl="0" algn="l">
              <a:lnSpc>
                <a:spcPct val="115000"/>
              </a:lnSpc>
              <a:spcBef>
                <a:spcPts val="600"/>
              </a:spcBef>
              <a:spcAft>
                <a:spcPts val="0"/>
              </a:spcAft>
              <a:buNone/>
            </a:pPr>
            <a:r>
              <a:t/>
            </a:r>
            <a:endParaRPr sz="2000">
              <a:solidFill>
                <a:srgbClr val="2C444E"/>
              </a:solidFill>
              <a:latin typeface="News Cycle"/>
              <a:ea typeface="News Cycle"/>
              <a:cs typeface="News Cycle"/>
              <a:sym typeface="News Cycle"/>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a1bcb74fa1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a1bcb74fa1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600"/>
              </a:spcBef>
              <a:spcAft>
                <a:spcPts val="0"/>
              </a:spcAft>
              <a:buClr>
                <a:srgbClr val="00A4CA"/>
              </a:buClr>
              <a:buSzPts val="2000"/>
              <a:buFont typeface="News Cycle"/>
              <a:buChar char="•"/>
            </a:pPr>
            <a:r>
              <a:rPr lang="en" sz="2000">
                <a:solidFill>
                  <a:srgbClr val="2C444E"/>
                </a:solidFill>
                <a:latin typeface="News Cycle"/>
                <a:ea typeface="News Cycle"/>
                <a:cs typeface="News Cycle"/>
                <a:sym typeface="News Cycle"/>
              </a:rPr>
              <a:t>Difference: levels of familiarity with technology and level of interaction with healthcare system</a:t>
            </a:r>
            <a:endParaRPr sz="2000">
              <a:solidFill>
                <a:srgbClr val="2C444E"/>
              </a:solidFill>
              <a:latin typeface="News Cycle"/>
              <a:ea typeface="News Cycle"/>
              <a:cs typeface="News Cycle"/>
              <a:sym typeface="News Cycle"/>
            </a:endParaRPr>
          </a:p>
          <a:p>
            <a:pPr indent="0" lvl="0" marL="457200" rtl="0" algn="l">
              <a:spcBef>
                <a:spcPts val="0"/>
              </a:spcBef>
              <a:spcAft>
                <a:spcPts val="0"/>
              </a:spcAft>
              <a:buNone/>
            </a:pPr>
            <a:r>
              <a:rPr lang="en" sz="1000">
                <a:solidFill>
                  <a:srgbClr val="2C444E"/>
                </a:solidFill>
                <a:latin typeface="Roboto"/>
                <a:ea typeface="Roboto"/>
                <a:cs typeface="Roboto"/>
                <a:sym typeface="Roboto"/>
              </a:rPr>
              <a:t>Experiment (3-6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Method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Participants: demographics, how recruited/compensated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Tasks</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Procedure (including environment &amp; testing setup): Procedure: Zoom call and have the participant share screen and we record as they use the Figma prototype tool</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Results </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Key things you learned for your project going forward</a:t>
            </a:r>
            <a:endParaRPr sz="1000">
              <a:solidFill>
                <a:srgbClr val="2C444E"/>
              </a:solidFill>
              <a:latin typeface="Roboto"/>
              <a:ea typeface="Roboto"/>
              <a:cs typeface="Roboto"/>
              <a:sym typeface="Roboto"/>
            </a:endParaRPr>
          </a:p>
          <a:p>
            <a:pPr indent="0" lvl="0" marL="457200" rtl="0" algn="l">
              <a:spcBef>
                <a:spcPts val="0"/>
              </a:spcBef>
              <a:spcAft>
                <a:spcPts val="0"/>
              </a:spcAft>
              <a:buNone/>
            </a:pPr>
            <a:r>
              <a:t/>
            </a:r>
            <a:endParaRPr sz="1000">
              <a:solidFill>
                <a:srgbClr val="2C444E"/>
              </a:solidFill>
              <a:latin typeface="Roboto"/>
              <a:ea typeface="Roboto"/>
              <a:cs typeface="Roboto"/>
              <a:sym typeface="Roboto"/>
            </a:endParaRPr>
          </a:p>
          <a:p>
            <a:pPr indent="0" lvl="0" marL="0" rtl="0" algn="l">
              <a:lnSpc>
                <a:spcPct val="115000"/>
              </a:lnSpc>
              <a:spcBef>
                <a:spcPts val="600"/>
              </a:spcBef>
              <a:spcAft>
                <a:spcPts val="0"/>
              </a:spcAft>
              <a:buNone/>
            </a:pPr>
            <a:r>
              <a:t/>
            </a:r>
            <a:endParaRPr sz="2000">
              <a:solidFill>
                <a:srgbClr val="2C444E"/>
              </a:solidFill>
              <a:latin typeface="News Cycle"/>
              <a:ea typeface="News Cycle"/>
              <a:cs typeface="News Cycle"/>
              <a:sym typeface="News Cycle"/>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a1bcb74fa1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a1bcb74fa1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a1bcb74fa1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a1bcb74fa1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r>
              <a:rPr lang="en">
                <a:solidFill>
                  <a:srgbClr val="2C444E"/>
                </a:solidFill>
              </a:rPr>
              <a:t>In particular, health insurance education is a leading barrier to better healthcare education)</a:t>
            </a:r>
            <a:endParaRPr>
              <a:solidFill>
                <a:srgbClr val="2C444E"/>
              </a:solidFill>
            </a:endParaRPr>
          </a:p>
          <a:p>
            <a:pPr indent="0" lvl="0" marL="0" rtl="0" algn="l">
              <a:spcBef>
                <a:spcPts val="0"/>
              </a:spcBef>
              <a:spcAft>
                <a:spcPts val="0"/>
              </a:spcAft>
              <a:buNone/>
            </a:pPr>
            <a:r>
              <a:t/>
            </a:r>
            <a:endParaRPr>
              <a:solidFill>
                <a:srgbClr val="2C444E"/>
              </a:solidFill>
            </a:endParaRPr>
          </a:p>
          <a:p>
            <a:pPr indent="0" lvl="0" marL="0" rtl="0" algn="l">
              <a:spcBef>
                <a:spcPts val="0"/>
              </a:spcBef>
              <a:spcAft>
                <a:spcPts val="0"/>
              </a:spcAft>
              <a:buNone/>
            </a:pPr>
            <a:r>
              <a:rPr lang="en">
                <a:solidFill>
                  <a:srgbClr val="2C444E"/>
                </a:solidFill>
              </a:rPr>
              <a:t>We tested these parts of our past interations but we moved forward on this </a:t>
            </a:r>
            <a:endParaRPr>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9ffa749e49_0_9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9ffa749e49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a1bb23fcb8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a1bb23fcb8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a1bb23fcb8_3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a1bb23fcb8_3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a1bcb74fa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a1bcb74fa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a1e49bcdea_6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a1e49bcdea_6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Maybe label these? Red and blue ideas as main ones</a:t>
            </a:r>
            <a:endParaRPr/>
          </a:p>
          <a:p>
            <a:pPr indent="0" lvl="0" marL="0" rtl="0" algn="l">
              <a:spcBef>
                <a:spcPts val="0"/>
              </a:spcBef>
              <a:spcAft>
                <a:spcPts val="0"/>
              </a:spcAft>
              <a:buNone/>
            </a:pPr>
            <a:r>
              <a:rPr lang="en"/>
              <a:t>Explored ideas like virtual reality for advice, network graphs to show others in your health insurance network, tinder for health insurance plans</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a1e49bcdea_6_2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a1e49bcdea_6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Clr>
                <a:schemeClr val="dk1"/>
              </a:buClr>
              <a:buSzPts val="1100"/>
              <a:buFont typeface="Arial"/>
              <a:buNone/>
            </a:pPr>
            <a:r>
              <a:rPr lang="en" sz="1000">
                <a:solidFill>
                  <a:srgbClr val="2C444E"/>
                </a:solidFill>
                <a:latin typeface="Roboto"/>
                <a:ea typeface="Roboto"/>
                <a:cs typeface="Roboto"/>
                <a:sym typeface="Roboto"/>
              </a:rPr>
              <a:t>Sketches (images w/ caption) (1 slide showing variety)</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Overview image of the 15-20 sketches you made (include all in appendix)</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b="1" lang="en" sz="1000">
                <a:solidFill>
                  <a:srgbClr val="2C444E"/>
                </a:solidFill>
                <a:latin typeface="Roboto"/>
                <a:ea typeface="Roboto"/>
                <a:cs typeface="Roboto"/>
                <a:sym typeface="Roboto"/>
              </a:rPr>
              <a:t>Top 2 designs storyboarded in more detail and the reasoning for choosing these</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a1bcb74fa1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a1bcb74fa1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As discussed in previous presentations, our team’s initial research found that </a:t>
            </a:r>
            <a:endParaRPr sz="1200">
              <a:solidFill>
                <a:schemeClr val="dk1"/>
              </a:solidFill>
            </a:endParaRPr>
          </a:p>
          <a:p>
            <a:pPr indent="0" lvl="0" marL="0" rtl="0" algn="l">
              <a:spcBef>
                <a:spcPts val="0"/>
              </a:spcBef>
              <a:spcAft>
                <a:spcPts val="0"/>
              </a:spcAft>
              <a:buNone/>
            </a:pPr>
            <a:r>
              <a:rPr lang="en" sz="1200">
                <a:solidFill>
                  <a:schemeClr val="dk1"/>
                </a:solidFill>
              </a:rPr>
              <a:t>Young adults need higher quality and better access to healthcare and health insurance education.</a:t>
            </a:r>
            <a:endParaRPr sz="1200">
              <a:solidFill>
                <a:schemeClr val="dk1"/>
              </a:solidFill>
            </a:endParaRPr>
          </a:p>
          <a:p>
            <a:pPr indent="0" lvl="0" marL="0" rtl="0" algn="l">
              <a:spcBef>
                <a:spcPts val="0"/>
              </a:spcBef>
              <a:spcAft>
                <a:spcPts val="0"/>
              </a:spcAft>
              <a:buNone/>
            </a:pPr>
            <a:r>
              <a:rPr lang="en" sz="1200">
                <a:solidFill>
                  <a:schemeClr val="dk1"/>
                </a:solidFill>
              </a:rPr>
              <a:t>In particular, we found that health insurance education is a leading barrier to better healthcare education.</a:t>
            </a:r>
            <a:endParaRPr sz="1200">
              <a:solidFill>
                <a:schemeClr val="dk1"/>
              </a:solidFill>
            </a:endParaRPr>
          </a:p>
          <a:p>
            <a:pPr indent="0" lvl="0" marL="0" rtl="0" algn="l">
              <a:spcBef>
                <a:spcPts val="0"/>
              </a:spcBef>
              <a:spcAft>
                <a:spcPts val="0"/>
              </a:spcAft>
              <a:buNone/>
            </a:pPr>
            <a:r>
              <a:rPr lang="en" sz="1200">
                <a:solidFill>
                  <a:schemeClr val="dk1"/>
                </a:solidFill>
              </a:rPr>
              <a:t>As a result, we tested these partos of our past interactions and ultimately moved forward with one design.</a:t>
            </a:r>
            <a:endParaRPr sz="1200">
              <a:solidFill>
                <a:schemeClr val="dk1"/>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a1e49bcdea_6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a1e49bcdea_6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Sketches (images w/ caption) (1 slide showing variety)</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Overview image of the 15-20 sketches you made (include all in appendix)</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b="1" lang="en" sz="1000">
                <a:solidFill>
                  <a:srgbClr val="2C444E"/>
                </a:solidFill>
                <a:latin typeface="Roboto"/>
                <a:ea typeface="Roboto"/>
                <a:cs typeface="Roboto"/>
                <a:sym typeface="Roboto"/>
              </a:rPr>
              <a:t>Top 2 designs storyboarded in more detail and the reasoning for choosing these</a:t>
            </a:r>
            <a:endParaRPr b="1" sz="1000">
              <a:solidFill>
                <a:srgbClr val="2C444E"/>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a1e49bcdea_6_24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a1e49bcdea_6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Sketches (images w/ caption) (1 slide showing variety)</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Overview image of the 15-20 sketches you made (include all in appendix)</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b="1" lang="en" sz="1000">
                <a:solidFill>
                  <a:srgbClr val="2C444E"/>
                </a:solidFill>
                <a:latin typeface="Roboto"/>
                <a:ea typeface="Roboto"/>
                <a:cs typeface="Roboto"/>
                <a:sym typeface="Roboto"/>
              </a:rPr>
              <a:t>Top 2 designs storyboarded in more detail and the reasoning for choosing these</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a1e49bcdea_6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a1e49bcdea_6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Sketches (images w/ caption) (1 slide showing variety)</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Overview image of the 15-20 sketches you made (include all in appendix)</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b="1" lang="en" sz="1000">
                <a:solidFill>
                  <a:srgbClr val="2C444E"/>
                </a:solidFill>
                <a:latin typeface="Roboto"/>
                <a:ea typeface="Roboto"/>
                <a:cs typeface="Roboto"/>
                <a:sym typeface="Roboto"/>
              </a:rPr>
              <a:t>Top 2 designs storyboarded in more detail and the reasoning for choosing these</a:t>
            </a:r>
            <a:endParaRPr b="1" sz="1000">
              <a:solidFill>
                <a:srgbClr val="2C444E"/>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a1e49bcdea_6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a1e49bcdea_6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Maybe label these? Red and blue ideas as main ones</a:t>
            </a:r>
            <a:endParaRPr b="1"/>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a1e49bcdea_6_26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a1e49bcdea_6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a1e49bcdea_6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a1e49bcdea_6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Experiment (3-6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Method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Participants: demographics, how recruited/compensated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Tasks</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Procedure (including environment &amp; testing setup): Procedure: Zoom call and have the participant share screen and we record as they use the Figma prototype tool</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Results </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Key things you learned for your project going forward</a:t>
            </a:r>
            <a:endParaRPr sz="1000">
              <a:solidFill>
                <a:srgbClr val="2C444E"/>
              </a:solidFill>
              <a:latin typeface="Roboto"/>
              <a:ea typeface="Roboto"/>
              <a:cs typeface="Roboto"/>
              <a:sym typeface="Roboto"/>
            </a:endParaRPr>
          </a:p>
          <a:p>
            <a:pPr indent="0" lvl="0" marL="457200" rtl="0" algn="l">
              <a:spcBef>
                <a:spcPts val="0"/>
              </a:spcBef>
              <a:spcAft>
                <a:spcPts val="0"/>
              </a:spcAft>
              <a:buNone/>
            </a:pPr>
            <a:r>
              <a:t/>
            </a:r>
            <a:endParaRPr sz="1000">
              <a:solidFill>
                <a:srgbClr val="2C444E"/>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a1e49bcdea_6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a1e49bcdea_6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Prototype description, with images of each screen used by your tasks and a picture of the entire system (include in appendix)</a:t>
            </a:r>
            <a:endParaRPr sz="1000">
              <a:solidFill>
                <a:srgbClr val="2C444E"/>
              </a:solidFill>
              <a:latin typeface="Roboto"/>
              <a:ea typeface="Roboto"/>
              <a:cs typeface="Roboto"/>
              <a:sym typeface="Roboto"/>
            </a:endParaRPr>
          </a:p>
          <a:p>
            <a:pPr indent="0" lvl="0" marL="457200" rtl="0" algn="l">
              <a:spcBef>
                <a:spcPts val="0"/>
              </a:spcBef>
              <a:spcAft>
                <a:spcPts val="0"/>
              </a:spcAft>
              <a:buNone/>
            </a:pPr>
            <a:r>
              <a:rPr lang="en" sz="1000" u="sng">
                <a:solidFill>
                  <a:schemeClr val="hlink"/>
                </a:solidFill>
                <a:latin typeface="Roboto"/>
                <a:ea typeface="Roboto"/>
                <a:cs typeface="Roboto"/>
                <a:sym typeface="Roboto"/>
                <a:hlinkClick r:id="rId2"/>
              </a:rPr>
              <a:t>https://www.figma.com/file/DSgazxvGULbbsE81VnX8qs/377E-Health-Insurance-Education?node-id=3%3A0</a:t>
            </a:r>
            <a:r>
              <a:rPr lang="en" sz="1000">
                <a:solidFill>
                  <a:srgbClr val="2C444E"/>
                </a:solidFill>
                <a:latin typeface="Roboto"/>
                <a:ea typeface="Roboto"/>
                <a:cs typeface="Roboto"/>
                <a:sym typeface="Roboto"/>
              </a:rPr>
              <a:t> </a:t>
            </a:r>
            <a:endParaRPr sz="1000">
              <a:solidFill>
                <a:srgbClr val="2C444E"/>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a1e49bcdea_6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a1e49bcdea_6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a1e49bcdea_6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a1e49bcdea_6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a1e49bcdea_6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a1e49bcdea_6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Tasks and Selected Interface Design (3-4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Storyboards for 3 tasks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Reasoning for selection (pros/cons for each)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a1bcb74fa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a1bcb74fa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Today we will be going over our sketches, design selection process, </a:t>
            </a:r>
            <a:endParaRPr sz="1200">
              <a:solidFill>
                <a:schemeClr val="dk1"/>
              </a:solidFill>
            </a:endParaRPr>
          </a:p>
          <a:p>
            <a:pPr indent="0" lvl="0" marL="0" rtl="0" algn="l">
              <a:spcBef>
                <a:spcPts val="0"/>
              </a:spcBef>
              <a:spcAft>
                <a:spcPts val="0"/>
              </a:spcAft>
              <a:buNone/>
            </a:pPr>
            <a:r>
              <a:rPr lang="en" sz="1200">
                <a:solidFill>
                  <a:schemeClr val="dk1"/>
                </a:solidFill>
              </a:rPr>
              <a:t>task storyboards, low-fi prototypes, experiment, key learnings,</a:t>
            </a:r>
            <a:endParaRPr sz="1200">
              <a:solidFill>
                <a:schemeClr val="dk1"/>
              </a:solidFill>
            </a:endParaRPr>
          </a:p>
          <a:p>
            <a:pPr indent="0" lvl="0" marL="0" rtl="0" algn="l">
              <a:spcBef>
                <a:spcPts val="0"/>
              </a:spcBef>
              <a:spcAft>
                <a:spcPts val="0"/>
              </a:spcAft>
              <a:buNone/>
            </a:pPr>
            <a:r>
              <a:rPr lang="en" sz="1200">
                <a:solidFill>
                  <a:schemeClr val="dk1"/>
                </a:solidFill>
              </a:rPr>
              <a:t> and then take any questions you might have </a:t>
            </a:r>
            <a:endParaRPr sz="1200">
              <a:solidFill>
                <a:schemeClr val="dk1"/>
              </a:solidFill>
            </a:endParaRPr>
          </a:p>
          <a:p>
            <a:pPr indent="0" lvl="0" marL="0" rtl="0" algn="l">
              <a:spcBef>
                <a:spcPts val="0"/>
              </a:spcBef>
              <a:spcAft>
                <a:spcPts val="0"/>
              </a:spcAft>
              <a:buNone/>
            </a:pPr>
            <a:r>
              <a:rPr lang="en" sz="1200">
                <a:solidFill>
                  <a:schemeClr val="dk1"/>
                </a:solidFill>
              </a:rPr>
              <a:t>as well as go over any additional materials in the appendix.</a:t>
            </a:r>
            <a:endParaRPr sz="1200">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a1e49bcdea_6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a1e49bcdea_6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000">
                <a:solidFill>
                  <a:srgbClr val="2C444E"/>
                </a:solidFill>
                <a:latin typeface="Roboto"/>
                <a:ea typeface="Roboto"/>
                <a:cs typeface="Roboto"/>
                <a:sym typeface="Roboto"/>
              </a:rPr>
              <a:t>Experiment (3-6 slides)</a:t>
            </a:r>
            <a:endParaRPr sz="1000">
              <a:solidFill>
                <a:srgbClr val="2C444E"/>
              </a:solidFill>
              <a:latin typeface="Roboto"/>
              <a:ea typeface="Roboto"/>
              <a:cs typeface="Roboto"/>
              <a:sym typeface="Roboto"/>
            </a:endParaRPr>
          </a:p>
          <a:p>
            <a:pPr indent="-292100" lvl="1" marL="914400" rtl="0" algn="l">
              <a:spcBef>
                <a:spcPts val="0"/>
              </a:spcBef>
              <a:spcAft>
                <a:spcPts val="0"/>
              </a:spcAft>
              <a:buClr>
                <a:srgbClr val="2C444E"/>
              </a:buClr>
              <a:buSzPts val="1000"/>
              <a:buFont typeface="Roboto"/>
              <a:buAutoNum type="alphaLcPeriod"/>
            </a:pPr>
            <a:r>
              <a:rPr lang="en" sz="1000">
                <a:solidFill>
                  <a:srgbClr val="2C444E"/>
                </a:solidFill>
                <a:latin typeface="Roboto"/>
                <a:ea typeface="Roboto"/>
                <a:cs typeface="Roboto"/>
                <a:sym typeface="Roboto"/>
              </a:rPr>
              <a:t>Method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Participants: demographics, how recruited/compensated</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Tasks</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Procedure (including environment &amp; testing setup):</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Results </a:t>
            </a:r>
            <a:endParaRPr sz="1000">
              <a:solidFill>
                <a:srgbClr val="2C444E"/>
              </a:solidFill>
              <a:latin typeface="Roboto"/>
              <a:ea typeface="Roboto"/>
              <a:cs typeface="Roboto"/>
              <a:sym typeface="Roboto"/>
            </a:endParaRPr>
          </a:p>
          <a:p>
            <a:pPr indent="-292100" lvl="2" marL="1371600" rtl="0" algn="l">
              <a:spcBef>
                <a:spcPts val="0"/>
              </a:spcBef>
              <a:spcAft>
                <a:spcPts val="0"/>
              </a:spcAft>
              <a:buClr>
                <a:srgbClr val="2C444E"/>
              </a:buClr>
              <a:buSzPts val="1000"/>
              <a:buFont typeface="Roboto"/>
              <a:buAutoNum type="romanLcPeriod"/>
            </a:pPr>
            <a:r>
              <a:rPr lang="en" sz="1000">
                <a:solidFill>
                  <a:srgbClr val="2C444E"/>
                </a:solidFill>
                <a:latin typeface="Roboto"/>
                <a:ea typeface="Roboto"/>
                <a:cs typeface="Roboto"/>
                <a:sym typeface="Roboto"/>
              </a:rPr>
              <a:t>Key things you learned for your project going forward</a:t>
            </a:r>
            <a:endParaRPr sz="1000">
              <a:solidFill>
                <a:srgbClr val="2C444E"/>
              </a:solidFill>
              <a:latin typeface="Roboto"/>
              <a:ea typeface="Roboto"/>
              <a:cs typeface="Roboto"/>
              <a:sym typeface="Roboto"/>
            </a:endParaRPr>
          </a:p>
          <a:p>
            <a:pPr indent="0" lvl="0" marL="457200" rtl="0" algn="l">
              <a:spcBef>
                <a:spcPts val="0"/>
              </a:spcBef>
              <a:spcAft>
                <a:spcPts val="0"/>
              </a:spcAft>
              <a:buNone/>
            </a:pPr>
            <a:r>
              <a:t/>
            </a:r>
            <a:endParaRPr sz="1000">
              <a:solidFill>
                <a:srgbClr val="2C444E"/>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a1e49bcdea_6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a1e49bcdea_6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a1e49bcdea_6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a1e49bcdea_6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a1e49bcdea_6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a1e49bcdea_6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rgbClr val="2C444E"/>
              </a:solidFill>
              <a:latin typeface="Roboto"/>
              <a:ea typeface="Roboto"/>
              <a:cs typeface="Roboto"/>
              <a:sym typeface="Roboto"/>
            </a:endParaRPr>
          </a:p>
          <a:p>
            <a:pPr indent="0" lvl="0" marL="457200" rtl="0" algn="l">
              <a:spcBef>
                <a:spcPts val="0"/>
              </a:spcBef>
              <a:spcAft>
                <a:spcPts val="0"/>
              </a:spcAft>
              <a:buNone/>
            </a:pPr>
            <a:r>
              <a:t/>
            </a:r>
            <a:endParaRPr sz="1000">
              <a:solidFill>
                <a:srgbClr val="2C444E"/>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a1bcb74fa1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a1bcb74fa1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First let’s dive into our initial sketches.</a:t>
            </a:r>
            <a:endParaRPr sz="12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a1bcb74fa1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a1bcb74fa1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We started off with a few different stand alone ideas.</a:t>
            </a:r>
            <a:endParaRPr sz="1200">
              <a:solidFill>
                <a:schemeClr val="dk1"/>
              </a:solidFill>
            </a:endParaRPr>
          </a:p>
          <a:p>
            <a:pPr indent="0" lvl="0" marL="0" rtl="0" algn="l">
              <a:spcBef>
                <a:spcPts val="0"/>
              </a:spcBef>
              <a:spcAft>
                <a:spcPts val="0"/>
              </a:spcAft>
              <a:buNone/>
            </a:pPr>
            <a:r>
              <a:rPr lang="en" sz="1200">
                <a:solidFill>
                  <a:schemeClr val="dk1"/>
                </a:solidFill>
              </a:rPr>
              <a:t>Long story short is that it resulted in two user experiences.</a:t>
            </a:r>
            <a:endParaRPr sz="12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a1bcb74fa1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a1bcb74fa1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In the sketches outlined in light blue, we have one user experience and for sketches outlined in red, we have the other user experience.</a:t>
            </a:r>
            <a:endParaRPr sz="1200"/>
          </a:p>
          <a:p>
            <a:pPr indent="0" lvl="0" marL="0" rtl="0" algn="l">
              <a:spcBef>
                <a:spcPts val="0"/>
              </a:spcBef>
              <a:spcAft>
                <a:spcPts val="0"/>
              </a:spcAft>
              <a:buNone/>
            </a:pPr>
            <a:r>
              <a:rPr lang="en" sz="1200"/>
              <a:t>And so naturally this led us to our design selection process.</a:t>
            </a:r>
            <a:endParaRPr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a1bcb74fa1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a1bcb74fa1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To do this, we reviewed notes from our past interviews and </a:t>
            </a:r>
            <a:endParaRPr>
              <a:solidFill>
                <a:schemeClr val="dk1"/>
              </a:solidFill>
            </a:endParaRPr>
          </a:p>
          <a:p>
            <a:pPr indent="0" lvl="0" marL="0" rtl="0" algn="l">
              <a:spcBef>
                <a:spcPts val="0"/>
              </a:spcBef>
              <a:spcAft>
                <a:spcPts val="0"/>
              </a:spcAft>
              <a:buNone/>
            </a:pPr>
            <a:r>
              <a:rPr lang="en">
                <a:solidFill>
                  <a:schemeClr val="dk1"/>
                </a:solidFill>
              </a:rPr>
              <a:t>focus mapped our major pain points </a:t>
            </a:r>
            <a:endParaRPr>
              <a:solidFill>
                <a:schemeClr val="dk1"/>
              </a:solidFill>
            </a:endParaRPr>
          </a:p>
          <a:p>
            <a:pPr indent="0" lvl="0" marL="0" rtl="0" algn="l">
              <a:spcBef>
                <a:spcPts val="0"/>
              </a:spcBef>
              <a:spcAft>
                <a:spcPts val="0"/>
              </a:spcAft>
              <a:buNone/>
            </a:pPr>
            <a:r>
              <a:rPr lang="en">
                <a:solidFill>
                  <a:schemeClr val="dk1"/>
                </a:solidFill>
              </a:rPr>
              <a:t>and then prioritized them based on our resources constraints.</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chemeClr val="accent1"/>
        </a:solidFill>
      </p:bgPr>
    </p:bg>
    <p:spTree>
      <p:nvGrpSpPr>
        <p:cNvPr id="9" name="Shape 9"/>
        <p:cNvGrpSpPr/>
        <p:nvPr/>
      </p:nvGrpSpPr>
      <p:grpSpPr>
        <a:xfrm>
          <a:off x="0" y="0"/>
          <a:ext cx="0" cy="0"/>
          <a:chOff x="0" y="0"/>
          <a:chExt cx="0" cy="0"/>
        </a:xfrm>
      </p:grpSpPr>
      <p:sp>
        <p:nvSpPr>
          <p:cNvPr id="10" name="Google Shape;10;p2"/>
          <p:cNvSpPr/>
          <p:nvPr/>
        </p:nvSpPr>
        <p:spPr>
          <a:xfrm>
            <a:off x="5901817" y="742300"/>
            <a:ext cx="3809100" cy="3809100"/>
          </a:xfrm>
          <a:prstGeom prst="chord">
            <a:avLst>
              <a:gd fmla="val 2700000" name="adj1"/>
              <a:gd fmla="val 18900274"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855300" y="1991825"/>
            <a:ext cx="4645800" cy="1159800"/>
          </a:xfrm>
          <a:prstGeom prst="rect">
            <a:avLst/>
          </a:prstGeom>
        </p:spPr>
        <p:txBody>
          <a:bodyPr anchorCtr="0" anchor="ctr" bIns="0" lIns="0" spcFirstLastPara="1" rIns="0" wrap="square" tIns="0">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p:txBody>
      </p:sp>
      <p:sp>
        <p:nvSpPr>
          <p:cNvPr id="12" name="Google Shape;12;p2"/>
          <p:cNvSpPr/>
          <p:nvPr/>
        </p:nvSpPr>
        <p:spPr>
          <a:xfrm>
            <a:off x="7664350" y="306375"/>
            <a:ext cx="1737000" cy="1737000"/>
          </a:xfrm>
          <a:prstGeom prst="chord">
            <a:avLst>
              <a:gd fmla="val 2700000" name="adj1"/>
              <a:gd fmla="val 18900274" name="adj2"/>
            </a:avLst>
          </a:prstGeom>
          <a:solidFill>
            <a:srgbClr val="00E1FF">
              <a:alpha val="22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 name="Google Shape;13;p2"/>
          <p:cNvPicPr preferRelativeResize="0"/>
          <p:nvPr/>
        </p:nvPicPr>
        <p:blipFill rotWithShape="1">
          <a:blip r:embed="rId2">
            <a:alphaModFix/>
          </a:blip>
          <a:srcRect b="0" l="0" r="11016" t="18360"/>
          <a:stretch/>
        </p:blipFill>
        <p:spPr>
          <a:xfrm>
            <a:off x="5446725" y="1315225"/>
            <a:ext cx="3697275" cy="3399574"/>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11"/>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1"/>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2">
    <p:spTree>
      <p:nvGrpSpPr>
        <p:cNvPr id="97" name="Shape 97"/>
        <p:cNvGrpSpPr/>
        <p:nvPr/>
      </p:nvGrpSpPr>
      <p:grpSpPr>
        <a:xfrm>
          <a:off x="0" y="0"/>
          <a:ext cx="0" cy="0"/>
          <a:chOff x="0" y="0"/>
          <a:chExt cx="0" cy="0"/>
        </a:xfrm>
      </p:grpSpPr>
      <p:sp>
        <p:nvSpPr>
          <p:cNvPr id="98" name="Google Shape;98;p12"/>
          <p:cNvSpPr/>
          <p:nvPr/>
        </p:nvSpPr>
        <p:spPr>
          <a:xfrm rot="10800000">
            <a:off x="-569183" y="6672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2"/>
          <p:cNvSpPr/>
          <p:nvPr/>
        </p:nvSpPr>
        <p:spPr>
          <a:xfrm rot="10800000">
            <a:off x="-304800" y="861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2"/>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2">
  <p:cSld name="BLANK_2_2">
    <p:spTree>
      <p:nvGrpSpPr>
        <p:cNvPr id="101" name="Shape 101"/>
        <p:cNvGrpSpPr/>
        <p:nvPr/>
      </p:nvGrpSpPr>
      <p:grpSpPr>
        <a:xfrm>
          <a:off x="0" y="0"/>
          <a:ext cx="0" cy="0"/>
          <a:chOff x="0" y="0"/>
          <a:chExt cx="0" cy="0"/>
        </a:xfrm>
      </p:grpSpPr>
      <p:sp>
        <p:nvSpPr>
          <p:cNvPr id="102" name="Google Shape;102;p13"/>
          <p:cNvSpPr/>
          <p:nvPr/>
        </p:nvSpPr>
        <p:spPr>
          <a:xfrm rot="10800000">
            <a:off x="-304800" y="861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1">
  <p:cSld name="BLANK_2_1">
    <p:spTree>
      <p:nvGrpSpPr>
        <p:cNvPr id="104" name="Shape 104"/>
        <p:cNvGrpSpPr/>
        <p:nvPr/>
      </p:nvGrpSpPr>
      <p:grpSpPr>
        <a:xfrm>
          <a:off x="0" y="0"/>
          <a:ext cx="0" cy="0"/>
          <a:chOff x="0" y="0"/>
          <a:chExt cx="0" cy="0"/>
        </a:xfrm>
      </p:grpSpPr>
      <p:sp>
        <p:nvSpPr>
          <p:cNvPr id="105" name="Google Shape;105;p14"/>
          <p:cNvSpPr/>
          <p:nvPr/>
        </p:nvSpPr>
        <p:spPr>
          <a:xfrm rot="6950349">
            <a:off x="-176129" y="4222534"/>
            <a:ext cx="1567296" cy="1569448"/>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p:nvPr/>
        </p:nvSpPr>
        <p:spPr>
          <a:xfrm rot="-2958838">
            <a:off x="7649484" y="-735181"/>
            <a:ext cx="2002259" cy="217498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
          <p:cNvSpPr/>
          <p:nvPr/>
        </p:nvSpPr>
        <p:spPr>
          <a:xfrm rot="2221934">
            <a:off x="8068311" y="4171308"/>
            <a:ext cx="1567086" cy="1569305"/>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1 1">
  <p:cSld name="BLANK_2_1_1">
    <p:spTree>
      <p:nvGrpSpPr>
        <p:cNvPr id="109" name="Shape 109"/>
        <p:cNvGrpSpPr/>
        <p:nvPr/>
      </p:nvGrpSpPr>
      <p:grpSpPr>
        <a:xfrm>
          <a:off x="0" y="0"/>
          <a:ext cx="0" cy="0"/>
          <a:chOff x="0" y="0"/>
          <a:chExt cx="0" cy="0"/>
        </a:xfrm>
      </p:grpSpPr>
      <p:sp>
        <p:nvSpPr>
          <p:cNvPr id="110" name="Google Shape;110;p15"/>
          <p:cNvSpPr/>
          <p:nvPr/>
        </p:nvSpPr>
        <p:spPr>
          <a:xfrm rot="-7784913">
            <a:off x="-536466" y="-716200"/>
            <a:ext cx="2007133" cy="21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rot="6950349">
            <a:off x="-176129" y="4222534"/>
            <a:ext cx="1567296" cy="1569448"/>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p:nvPr/>
        </p:nvSpPr>
        <p:spPr>
          <a:xfrm rot="-2958838">
            <a:off x="7649484" y="-735181"/>
            <a:ext cx="2002259" cy="217498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
          <p:cNvSpPr/>
          <p:nvPr/>
        </p:nvSpPr>
        <p:spPr>
          <a:xfrm rot="2221934">
            <a:off x="8068311" y="4171308"/>
            <a:ext cx="1567086" cy="1569305"/>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5"/>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lor">
  <p:cSld name="BLANK_1">
    <p:bg>
      <p:bgPr>
        <a:solidFill>
          <a:schemeClr val="accent1"/>
        </a:solidFill>
      </p:bgPr>
    </p:bg>
    <p:spTree>
      <p:nvGrpSpPr>
        <p:cNvPr id="115" name="Shape 115"/>
        <p:cNvGrpSpPr/>
        <p:nvPr/>
      </p:nvGrpSpPr>
      <p:grpSpPr>
        <a:xfrm>
          <a:off x="0" y="0"/>
          <a:ext cx="0" cy="0"/>
          <a:chOff x="0" y="0"/>
          <a:chExt cx="0" cy="0"/>
        </a:xfrm>
      </p:grpSpPr>
      <p:sp>
        <p:nvSpPr>
          <p:cNvPr id="116" name="Google Shape;116;p16"/>
          <p:cNvSpPr/>
          <p:nvPr/>
        </p:nvSpPr>
        <p:spPr>
          <a:xfrm>
            <a:off x="5901817" y="742300"/>
            <a:ext cx="3809100" cy="3809100"/>
          </a:xfrm>
          <a:prstGeom prst="chord">
            <a:avLst>
              <a:gd fmla="val 2700000" name="adj1"/>
              <a:gd fmla="val 18900274"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7664350" y="306375"/>
            <a:ext cx="1737000" cy="1737000"/>
          </a:xfrm>
          <a:prstGeom prst="chord">
            <a:avLst>
              <a:gd fmla="val 2700000" name="adj1"/>
              <a:gd fmla="val 18900274" name="adj2"/>
            </a:avLst>
          </a:prstGeom>
          <a:solidFill>
            <a:srgbClr val="00E1FF">
              <a:alpha val="22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BLANK_1_1">
    <p:bg>
      <p:bgPr>
        <a:solidFill>
          <a:schemeClr val="accent1"/>
        </a:solidFill>
      </p:bgPr>
    </p:bg>
    <p:spTree>
      <p:nvGrpSpPr>
        <p:cNvPr id="119" name="Shape 119"/>
        <p:cNvGrpSpPr/>
        <p:nvPr/>
      </p:nvGrpSpPr>
      <p:grpSpPr>
        <a:xfrm>
          <a:off x="0" y="0"/>
          <a:ext cx="0" cy="0"/>
          <a:chOff x="0" y="0"/>
          <a:chExt cx="0" cy="0"/>
        </a:xfrm>
      </p:grpSpPr>
      <p:grpSp>
        <p:nvGrpSpPr>
          <p:cNvPr id="120" name="Google Shape;120;p17"/>
          <p:cNvGrpSpPr/>
          <p:nvPr/>
        </p:nvGrpSpPr>
        <p:grpSpPr>
          <a:xfrm>
            <a:off x="-7278" y="-25"/>
            <a:ext cx="9154509" cy="5147262"/>
            <a:chOff x="2415126" y="2459954"/>
            <a:chExt cx="3373193" cy="1897678"/>
          </a:xfrm>
        </p:grpSpPr>
        <p:sp>
          <p:nvSpPr>
            <p:cNvPr id="121" name="Google Shape;121;p17"/>
            <p:cNvSpPr/>
            <p:nvPr/>
          </p:nvSpPr>
          <p:spPr>
            <a:xfrm>
              <a:off x="2415126" y="2459954"/>
              <a:ext cx="1233400" cy="1897678"/>
            </a:xfrm>
            <a:custGeom>
              <a:rect b="b" l="l" r="r" t="t"/>
              <a:pathLst>
                <a:path extrusionOk="0" h="1897678" w="1233400">
                  <a:moveTo>
                    <a:pt x="636027" y="948839"/>
                  </a:moveTo>
                  <a:cubicBezTo>
                    <a:pt x="636027" y="530634"/>
                    <a:pt x="880128" y="169454"/>
                    <a:pt x="1233609" y="0"/>
                  </a:cubicBezTo>
                  <a:lnTo>
                    <a:pt x="0" y="0"/>
                  </a:lnTo>
                  <a:lnTo>
                    <a:pt x="0" y="1897679"/>
                  </a:lnTo>
                  <a:lnTo>
                    <a:pt x="1233609" y="1897679"/>
                  </a:lnTo>
                  <a:cubicBezTo>
                    <a:pt x="880128" y="1728225"/>
                    <a:pt x="636027" y="1367045"/>
                    <a:pt x="636027" y="948839"/>
                  </a:cubicBezTo>
                  <a:close/>
                </a:path>
              </a:pathLst>
            </a:custGeom>
            <a:solidFill>
              <a:srgbClr val="FFFFFF">
                <a:alpha val="6872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17"/>
            <p:cNvSpPr/>
            <p:nvPr/>
          </p:nvSpPr>
          <p:spPr>
            <a:xfrm>
              <a:off x="4556676" y="2459954"/>
              <a:ext cx="1231643" cy="1897678"/>
            </a:xfrm>
            <a:custGeom>
              <a:rect b="b" l="l" r="r" t="t"/>
              <a:pathLst>
                <a:path extrusionOk="0" h="1897678" w="1231643">
                  <a:moveTo>
                    <a:pt x="0" y="0"/>
                  </a:moveTo>
                  <a:cubicBezTo>
                    <a:pt x="353481" y="169454"/>
                    <a:pt x="597582" y="530634"/>
                    <a:pt x="597582" y="948839"/>
                  </a:cubicBezTo>
                  <a:cubicBezTo>
                    <a:pt x="597582" y="1367045"/>
                    <a:pt x="353481" y="1728225"/>
                    <a:pt x="0" y="1897679"/>
                  </a:cubicBezTo>
                  <a:lnTo>
                    <a:pt x="1231852" y="1897679"/>
                  </a:lnTo>
                  <a:lnTo>
                    <a:pt x="1231852" y="0"/>
                  </a:lnTo>
                  <a:close/>
                </a:path>
              </a:pathLst>
            </a:custGeom>
            <a:solidFill>
              <a:srgbClr val="FFFFFF">
                <a:alpha val="6872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3" name="Google Shape;123;p17"/>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2">
  <p:cSld name="BLANK_1_1_2">
    <p:bg>
      <p:bgPr>
        <a:solidFill>
          <a:schemeClr val="accent1"/>
        </a:solidFill>
      </p:bgPr>
    </p:bg>
    <p:spTree>
      <p:nvGrpSpPr>
        <p:cNvPr id="124" name="Shape 124"/>
        <p:cNvGrpSpPr/>
        <p:nvPr/>
      </p:nvGrpSpPr>
      <p:grpSpPr>
        <a:xfrm>
          <a:off x="0" y="0"/>
          <a:ext cx="0" cy="0"/>
          <a:chOff x="0" y="0"/>
          <a:chExt cx="0" cy="0"/>
        </a:xfrm>
      </p:grpSpPr>
      <p:sp>
        <p:nvSpPr>
          <p:cNvPr id="125" name="Google Shape;125;p18"/>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1">
  <p:cSld name="BLANK_1_1_1">
    <p:bg>
      <p:bgPr>
        <a:solidFill>
          <a:srgbClr val="00A4CA">
            <a:alpha val="10060"/>
          </a:srgbClr>
        </a:solidFill>
      </p:bgPr>
    </p:bg>
    <p:spTree>
      <p:nvGrpSpPr>
        <p:cNvPr id="126" name="Shape 126"/>
        <p:cNvGrpSpPr/>
        <p:nvPr/>
      </p:nvGrpSpPr>
      <p:grpSpPr>
        <a:xfrm>
          <a:off x="0" y="0"/>
          <a:ext cx="0" cy="0"/>
          <a:chOff x="0" y="0"/>
          <a:chExt cx="0" cy="0"/>
        </a:xfrm>
      </p:grpSpPr>
      <p:sp>
        <p:nvSpPr>
          <p:cNvPr id="127" name="Google Shape;127;p19"/>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rgbClr val="00A4CA"/>
        </a:solidFill>
      </p:bgPr>
    </p:bg>
    <p:spTree>
      <p:nvGrpSpPr>
        <p:cNvPr id="132" name="Shape 132"/>
        <p:cNvGrpSpPr/>
        <p:nvPr/>
      </p:nvGrpSpPr>
      <p:grpSpPr>
        <a:xfrm>
          <a:off x="0" y="0"/>
          <a:ext cx="0" cy="0"/>
          <a:chOff x="0" y="0"/>
          <a:chExt cx="0" cy="0"/>
        </a:xfrm>
      </p:grpSpPr>
      <p:sp>
        <p:nvSpPr>
          <p:cNvPr id="133" name="Google Shape;133;p21"/>
          <p:cNvSpPr/>
          <p:nvPr/>
        </p:nvSpPr>
        <p:spPr>
          <a:xfrm>
            <a:off x="5901817" y="742300"/>
            <a:ext cx="3809100" cy="3809100"/>
          </a:xfrm>
          <a:prstGeom prst="chord">
            <a:avLst>
              <a:gd fmla="val 2700000" name="adj1"/>
              <a:gd fmla="val 18900274"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txBox="1"/>
          <p:nvPr>
            <p:ph type="ctrTitle"/>
          </p:nvPr>
        </p:nvSpPr>
        <p:spPr>
          <a:xfrm>
            <a:off x="855300" y="1991825"/>
            <a:ext cx="4645800" cy="1159800"/>
          </a:xfrm>
          <a:prstGeom prst="rect">
            <a:avLst/>
          </a:prstGeom>
        </p:spPr>
        <p:txBody>
          <a:bodyPr anchorCtr="0" anchor="ctr" bIns="0" lIns="0" spcFirstLastPara="1" rIns="0" wrap="square" tIns="0">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p:txBody>
      </p:sp>
      <p:sp>
        <p:nvSpPr>
          <p:cNvPr id="135" name="Google Shape;135;p21"/>
          <p:cNvSpPr/>
          <p:nvPr/>
        </p:nvSpPr>
        <p:spPr>
          <a:xfrm>
            <a:off x="7664350" y="306375"/>
            <a:ext cx="1737000" cy="1737000"/>
          </a:xfrm>
          <a:prstGeom prst="chord">
            <a:avLst>
              <a:gd fmla="val 2700000" name="adj1"/>
              <a:gd fmla="val 18900274" name="adj2"/>
            </a:avLst>
          </a:prstGeom>
          <a:solidFill>
            <a:srgbClr val="00E1FF">
              <a:alpha val="22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6" name="Google Shape;136;p21"/>
          <p:cNvPicPr preferRelativeResize="0"/>
          <p:nvPr/>
        </p:nvPicPr>
        <p:blipFill rotWithShape="1">
          <a:blip r:embed="rId2">
            <a:alphaModFix/>
          </a:blip>
          <a:srcRect b="0" l="0" r="11016" t="18360"/>
          <a:stretch/>
        </p:blipFill>
        <p:spPr>
          <a:xfrm>
            <a:off x="5446725" y="1315225"/>
            <a:ext cx="3697275" cy="3399574"/>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4" name="Shape 14"/>
        <p:cNvGrpSpPr/>
        <p:nvPr/>
      </p:nvGrpSpPr>
      <p:grpSpPr>
        <a:xfrm>
          <a:off x="0" y="0"/>
          <a:ext cx="0" cy="0"/>
          <a:chOff x="0" y="0"/>
          <a:chExt cx="0" cy="0"/>
        </a:xfrm>
      </p:grpSpPr>
      <p:sp>
        <p:nvSpPr>
          <p:cNvPr id="15" name="Google Shape;15;p3"/>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ctrTitle"/>
          </p:nvPr>
        </p:nvSpPr>
        <p:spPr>
          <a:xfrm>
            <a:off x="939450" y="2129900"/>
            <a:ext cx="4775400" cy="512700"/>
          </a:xfrm>
          <a:prstGeom prst="rect">
            <a:avLst/>
          </a:prstGeom>
        </p:spPr>
        <p:txBody>
          <a:bodyPr anchorCtr="0" anchor="b" bIns="0" lIns="0" spcFirstLastPara="1" rIns="0" wrap="square" tIns="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8" name="Google Shape;18;p3"/>
          <p:cNvSpPr txBox="1"/>
          <p:nvPr>
            <p:ph idx="1" type="subTitle"/>
          </p:nvPr>
        </p:nvSpPr>
        <p:spPr>
          <a:xfrm>
            <a:off x="939450" y="2663225"/>
            <a:ext cx="4775400" cy="350400"/>
          </a:xfrm>
          <a:prstGeom prst="rect">
            <a:avLst/>
          </a:prstGeom>
        </p:spPr>
        <p:txBody>
          <a:bodyPr anchorCtr="0" anchor="t" bIns="0" lIns="0" spcFirstLastPara="1" rIns="0" wrap="square" tIns="0">
            <a:noAutofit/>
          </a:bodyPr>
          <a:lstStyle>
            <a:lvl1pPr lvl="0" rtl="0">
              <a:spcBef>
                <a:spcPts val="0"/>
              </a:spcBef>
              <a:spcAft>
                <a:spcPts val="0"/>
              </a:spcAft>
              <a:buClr>
                <a:schemeClr val="dk2"/>
              </a:buClr>
              <a:buSzPts val="2200"/>
              <a:buNone/>
              <a:defRPr sz="2200">
                <a:solidFill>
                  <a:schemeClr val="dk2"/>
                </a:solidFill>
              </a:defRPr>
            </a:lvl1pPr>
            <a:lvl2pPr lvl="1" rtl="0">
              <a:spcBef>
                <a:spcPts val="0"/>
              </a:spcBef>
              <a:spcAft>
                <a:spcPts val="0"/>
              </a:spcAft>
              <a:buClr>
                <a:schemeClr val="dk2"/>
              </a:buClr>
              <a:buSzPts val="2800"/>
              <a:buNone/>
              <a:defRPr sz="2800">
                <a:solidFill>
                  <a:schemeClr val="dk2"/>
                </a:solidFill>
              </a:defRPr>
            </a:lvl2pPr>
            <a:lvl3pPr lvl="2" rtl="0">
              <a:spcBef>
                <a:spcPts val="0"/>
              </a:spcBef>
              <a:spcAft>
                <a:spcPts val="0"/>
              </a:spcAft>
              <a:buClr>
                <a:schemeClr val="dk2"/>
              </a:buClr>
              <a:buSzPts val="2800"/>
              <a:buNone/>
              <a:defRPr sz="2800">
                <a:solidFill>
                  <a:schemeClr val="dk2"/>
                </a:solidFill>
              </a:defRPr>
            </a:lvl3pPr>
            <a:lvl4pPr lvl="3" rtl="0">
              <a:spcBef>
                <a:spcPts val="0"/>
              </a:spcBef>
              <a:spcAft>
                <a:spcPts val="0"/>
              </a:spcAft>
              <a:buClr>
                <a:schemeClr val="dk2"/>
              </a:buClr>
              <a:buSzPts val="2800"/>
              <a:buNone/>
              <a:defRPr sz="2800">
                <a:solidFill>
                  <a:schemeClr val="dk2"/>
                </a:solidFill>
              </a:defRPr>
            </a:lvl4pPr>
            <a:lvl5pPr lvl="4" rtl="0">
              <a:spcBef>
                <a:spcPts val="0"/>
              </a:spcBef>
              <a:spcAft>
                <a:spcPts val="0"/>
              </a:spcAft>
              <a:buClr>
                <a:schemeClr val="dk2"/>
              </a:buClr>
              <a:buSzPts val="2800"/>
              <a:buNone/>
              <a:defRPr sz="2800">
                <a:solidFill>
                  <a:schemeClr val="dk2"/>
                </a:solidFill>
              </a:defRPr>
            </a:lvl5pPr>
            <a:lvl6pPr lvl="5" rtl="0">
              <a:spcBef>
                <a:spcPts val="0"/>
              </a:spcBef>
              <a:spcAft>
                <a:spcPts val="0"/>
              </a:spcAft>
              <a:buClr>
                <a:schemeClr val="dk2"/>
              </a:buClr>
              <a:buSzPts val="2800"/>
              <a:buNone/>
              <a:defRPr sz="2800">
                <a:solidFill>
                  <a:schemeClr val="dk2"/>
                </a:solidFill>
              </a:defRPr>
            </a:lvl6pPr>
            <a:lvl7pPr lvl="6" rtl="0">
              <a:spcBef>
                <a:spcPts val="0"/>
              </a:spcBef>
              <a:spcAft>
                <a:spcPts val="0"/>
              </a:spcAft>
              <a:buClr>
                <a:schemeClr val="dk2"/>
              </a:buClr>
              <a:buSzPts val="2800"/>
              <a:buNone/>
              <a:defRPr sz="2800">
                <a:solidFill>
                  <a:schemeClr val="dk2"/>
                </a:solidFill>
              </a:defRPr>
            </a:lvl7pPr>
            <a:lvl8pPr lvl="7" rtl="0">
              <a:spcBef>
                <a:spcPts val="0"/>
              </a:spcBef>
              <a:spcAft>
                <a:spcPts val="0"/>
              </a:spcAft>
              <a:buClr>
                <a:schemeClr val="dk2"/>
              </a:buClr>
              <a:buSzPts val="2800"/>
              <a:buNone/>
              <a:defRPr sz="2800">
                <a:solidFill>
                  <a:schemeClr val="dk2"/>
                </a:solidFill>
              </a:defRPr>
            </a:lvl8pPr>
            <a:lvl9pPr lvl="8" rtl="0">
              <a:spcBef>
                <a:spcPts val="0"/>
              </a:spcBef>
              <a:spcAft>
                <a:spcPts val="0"/>
              </a:spcAft>
              <a:buClr>
                <a:schemeClr val="dk2"/>
              </a:buClr>
              <a:buSzPts val="2800"/>
              <a:buNone/>
              <a:defRPr sz="2800">
                <a:solidFill>
                  <a:schemeClr val="dk2"/>
                </a:solidFill>
              </a:defRPr>
            </a:lvl9pPr>
          </a:lstStyle>
          <a:p/>
        </p:txBody>
      </p:sp>
      <p:pic>
        <p:nvPicPr>
          <p:cNvPr id="19" name="Google Shape;19;p3"/>
          <p:cNvPicPr preferRelativeResize="0"/>
          <p:nvPr/>
        </p:nvPicPr>
        <p:blipFill rotWithShape="1">
          <a:blip r:embed="rId2">
            <a:alphaModFix/>
          </a:blip>
          <a:srcRect b="0" l="0" r="3660" t="0"/>
          <a:stretch/>
        </p:blipFill>
        <p:spPr>
          <a:xfrm>
            <a:off x="6164275" y="1132750"/>
            <a:ext cx="2979725" cy="3505851"/>
          </a:xfrm>
          <a:prstGeom prst="rect">
            <a:avLst/>
          </a:prstGeom>
          <a:noFill/>
          <a:ln>
            <a:noFill/>
          </a:ln>
          <a:effectLst>
            <a:outerShdw blurRad="28575" rotWithShape="0" algn="bl" dist="28575">
              <a:schemeClr val="dk1">
                <a:alpha val="10000"/>
              </a:schemeClr>
            </a:outerShdw>
          </a:effectLst>
        </p:spPr>
      </p:pic>
      <p:sp>
        <p:nvSpPr>
          <p:cNvPr id="20" name="Google Shape;20;p3"/>
          <p:cNvSpPr/>
          <p:nvPr/>
        </p:nvSpPr>
        <p:spPr>
          <a:xfrm rot="10800000">
            <a:off x="-143577" y="2091150"/>
            <a:ext cx="961200" cy="9612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37" name="Shape 137"/>
        <p:cNvGrpSpPr/>
        <p:nvPr/>
      </p:nvGrpSpPr>
      <p:grpSpPr>
        <a:xfrm>
          <a:off x="0" y="0"/>
          <a:ext cx="0" cy="0"/>
          <a:chOff x="0" y="0"/>
          <a:chExt cx="0" cy="0"/>
        </a:xfrm>
      </p:grpSpPr>
      <p:sp>
        <p:nvSpPr>
          <p:cNvPr id="138" name="Google Shape;138;p22"/>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txBox="1"/>
          <p:nvPr>
            <p:ph type="ctrTitle"/>
          </p:nvPr>
        </p:nvSpPr>
        <p:spPr>
          <a:xfrm>
            <a:off x="939450" y="2129900"/>
            <a:ext cx="4775400" cy="512700"/>
          </a:xfrm>
          <a:prstGeom prst="rect">
            <a:avLst/>
          </a:prstGeom>
        </p:spPr>
        <p:txBody>
          <a:bodyPr anchorCtr="0" anchor="b" bIns="0" lIns="0" spcFirstLastPara="1" rIns="0" wrap="square" tIns="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41" name="Google Shape;141;p22"/>
          <p:cNvSpPr txBox="1"/>
          <p:nvPr>
            <p:ph idx="1" type="subTitle"/>
          </p:nvPr>
        </p:nvSpPr>
        <p:spPr>
          <a:xfrm>
            <a:off x="939450" y="2663225"/>
            <a:ext cx="4775400" cy="350400"/>
          </a:xfrm>
          <a:prstGeom prst="rect">
            <a:avLst/>
          </a:prstGeom>
        </p:spPr>
        <p:txBody>
          <a:bodyPr anchorCtr="0" anchor="t" bIns="0" lIns="0" spcFirstLastPara="1" rIns="0" wrap="square" tIns="0">
            <a:noAutofit/>
          </a:bodyPr>
          <a:lstStyle>
            <a:lvl1pPr lvl="0" rtl="0">
              <a:spcBef>
                <a:spcPts val="0"/>
              </a:spcBef>
              <a:spcAft>
                <a:spcPts val="0"/>
              </a:spcAft>
              <a:buClr>
                <a:schemeClr val="dk2"/>
              </a:buClr>
              <a:buSzPts val="2200"/>
              <a:buNone/>
              <a:defRPr sz="2200">
                <a:solidFill>
                  <a:schemeClr val="dk2"/>
                </a:solidFill>
              </a:defRPr>
            </a:lvl1pPr>
            <a:lvl2pPr lvl="1" rtl="0">
              <a:spcBef>
                <a:spcPts val="0"/>
              </a:spcBef>
              <a:spcAft>
                <a:spcPts val="0"/>
              </a:spcAft>
              <a:buClr>
                <a:schemeClr val="dk2"/>
              </a:buClr>
              <a:buSzPts val="2800"/>
              <a:buNone/>
              <a:defRPr sz="2800">
                <a:solidFill>
                  <a:schemeClr val="dk2"/>
                </a:solidFill>
              </a:defRPr>
            </a:lvl2pPr>
            <a:lvl3pPr lvl="2" rtl="0">
              <a:spcBef>
                <a:spcPts val="0"/>
              </a:spcBef>
              <a:spcAft>
                <a:spcPts val="0"/>
              </a:spcAft>
              <a:buClr>
                <a:schemeClr val="dk2"/>
              </a:buClr>
              <a:buSzPts val="2800"/>
              <a:buNone/>
              <a:defRPr sz="2800">
                <a:solidFill>
                  <a:schemeClr val="dk2"/>
                </a:solidFill>
              </a:defRPr>
            </a:lvl3pPr>
            <a:lvl4pPr lvl="3" rtl="0">
              <a:spcBef>
                <a:spcPts val="0"/>
              </a:spcBef>
              <a:spcAft>
                <a:spcPts val="0"/>
              </a:spcAft>
              <a:buClr>
                <a:schemeClr val="dk2"/>
              </a:buClr>
              <a:buSzPts val="2800"/>
              <a:buNone/>
              <a:defRPr sz="2800">
                <a:solidFill>
                  <a:schemeClr val="dk2"/>
                </a:solidFill>
              </a:defRPr>
            </a:lvl4pPr>
            <a:lvl5pPr lvl="4" rtl="0">
              <a:spcBef>
                <a:spcPts val="0"/>
              </a:spcBef>
              <a:spcAft>
                <a:spcPts val="0"/>
              </a:spcAft>
              <a:buClr>
                <a:schemeClr val="dk2"/>
              </a:buClr>
              <a:buSzPts val="2800"/>
              <a:buNone/>
              <a:defRPr sz="2800">
                <a:solidFill>
                  <a:schemeClr val="dk2"/>
                </a:solidFill>
              </a:defRPr>
            </a:lvl5pPr>
            <a:lvl6pPr lvl="5" rtl="0">
              <a:spcBef>
                <a:spcPts val="0"/>
              </a:spcBef>
              <a:spcAft>
                <a:spcPts val="0"/>
              </a:spcAft>
              <a:buClr>
                <a:schemeClr val="dk2"/>
              </a:buClr>
              <a:buSzPts val="2800"/>
              <a:buNone/>
              <a:defRPr sz="2800">
                <a:solidFill>
                  <a:schemeClr val="dk2"/>
                </a:solidFill>
              </a:defRPr>
            </a:lvl6pPr>
            <a:lvl7pPr lvl="6" rtl="0">
              <a:spcBef>
                <a:spcPts val="0"/>
              </a:spcBef>
              <a:spcAft>
                <a:spcPts val="0"/>
              </a:spcAft>
              <a:buClr>
                <a:schemeClr val="dk2"/>
              </a:buClr>
              <a:buSzPts val="2800"/>
              <a:buNone/>
              <a:defRPr sz="2800">
                <a:solidFill>
                  <a:schemeClr val="dk2"/>
                </a:solidFill>
              </a:defRPr>
            </a:lvl7pPr>
            <a:lvl8pPr lvl="7" rtl="0">
              <a:spcBef>
                <a:spcPts val="0"/>
              </a:spcBef>
              <a:spcAft>
                <a:spcPts val="0"/>
              </a:spcAft>
              <a:buClr>
                <a:schemeClr val="dk2"/>
              </a:buClr>
              <a:buSzPts val="2800"/>
              <a:buNone/>
              <a:defRPr sz="2800">
                <a:solidFill>
                  <a:schemeClr val="dk2"/>
                </a:solidFill>
              </a:defRPr>
            </a:lvl8pPr>
            <a:lvl9pPr lvl="8" rtl="0">
              <a:spcBef>
                <a:spcPts val="0"/>
              </a:spcBef>
              <a:spcAft>
                <a:spcPts val="0"/>
              </a:spcAft>
              <a:buClr>
                <a:schemeClr val="dk2"/>
              </a:buClr>
              <a:buSzPts val="2800"/>
              <a:buNone/>
              <a:defRPr sz="2800">
                <a:solidFill>
                  <a:schemeClr val="dk2"/>
                </a:solidFill>
              </a:defRPr>
            </a:lvl9pPr>
          </a:lstStyle>
          <a:p/>
        </p:txBody>
      </p:sp>
      <p:pic>
        <p:nvPicPr>
          <p:cNvPr id="142" name="Google Shape;142;p22"/>
          <p:cNvPicPr preferRelativeResize="0"/>
          <p:nvPr/>
        </p:nvPicPr>
        <p:blipFill rotWithShape="1">
          <a:blip r:embed="rId2">
            <a:alphaModFix/>
          </a:blip>
          <a:srcRect b="0" l="0" r="3660" t="0"/>
          <a:stretch/>
        </p:blipFill>
        <p:spPr>
          <a:xfrm>
            <a:off x="6164275" y="1132750"/>
            <a:ext cx="2979725" cy="3505851"/>
          </a:xfrm>
          <a:prstGeom prst="rect">
            <a:avLst/>
          </a:prstGeom>
          <a:noFill/>
          <a:ln>
            <a:noFill/>
          </a:ln>
          <a:effectLst>
            <a:outerShdw blurRad="28575" rotWithShape="0" algn="bl" dist="28575">
              <a:schemeClr val="dk1">
                <a:alpha val="10000"/>
              </a:schemeClr>
            </a:outerShdw>
          </a:effectLst>
        </p:spPr>
      </p:pic>
      <p:sp>
        <p:nvSpPr>
          <p:cNvPr id="143" name="Google Shape;143;p22"/>
          <p:cNvSpPr/>
          <p:nvPr/>
        </p:nvSpPr>
        <p:spPr>
          <a:xfrm rot="10800000">
            <a:off x="-143577" y="2091150"/>
            <a:ext cx="961200" cy="9612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144" name="Shape 144"/>
        <p:cNvGrpSpPr/>
        <p:nvPr/>
      </p:nvGrpSpPr>
      <p:grpSpPr>
        <a:xfrm>
          <a:off x="0" y="0"/>
          <a:ext cx="0" cy="0"/>
          <a:chOff x="0" y="0"/>
          <a:chExt cx="0" cy="0"/>
        </a:xfrm>
      </p:grpSpPr>
      <p:sp>
        <p:nvSpPr>
          <p:cNvPr id="145" name="Google Shape;145;p23"/>
          <p:cNvSpPr/>
          <p:nvPr/>
        </p:nvSpPr>
        <p:spPr>
          <a:xfrm>
            <a:off x="5901817" y="742300"/>
            <a:ext cx="3809100" cy="3809100"/>
          </a:xfrm>
          <a:prstGeom prst="chord">
            <a:avLst>
              <a:gd fmla="val 2700000" name="adj1"/>
              <a:gd fmla="val 18900274"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txBox="1"/>
          <p:nvPr>
            <p:ph idx="1" type="body"/>
          </p:nvPr>
        </p:nvSpPr>
        <p:spPr>
          <a:xfrm>
            <a:off x="855300" y="705650"/>
            <a:ext cx="4938000" cy="3933000"/>
          </a:xfrm>
          <a:prstGeom prst="rect">
            <a:avLst/>
          </a:prstGeom>
        </p:spPr>
        <p:txBody>
          <a:bodyPr anchorCtr="0" anchor="t" bIns="0" lIns="0" spcFirstLastPara="1" rIns="0" wrap="square" tIns="0">
            <a:noAutofit/>
          </a:bodyPr>
          <a:lstStyle>
            <a:lvl1pPr indent="-431800" lvl="0" marL="457200" rtl="0">
              <a:spcBef>
                <a:spcPts val="600"/>
              </a:spcBef>
              <a:spcAft>
                <a:spcPts val="0"/>
              </a:spcAft>
              <a:buClr>
                <a:schemeClr val="accent2"/>
              </a:buClr>
              <a:buSzPts val="3200"/>
              <a:buChar char="•"/>
              <a:defRPr sz="3200">
                <a:solidFill>
                  <a:schemeClr val="accent2"/>
                </a:solidFill>
              </a:defRPr>
            </a:lvl1pPr>
            <a:lvl2pPr indent="-431800" lvl="1" marL="914400" rtl="0">
              <a:spcBef>
                <a:spcPts val="0"/>
              </a:spcBef>
              <a:spcAft>
                <a:spcPts val="0"/>
              </a:spcAft>
              <a:buClr>
                <a:schemeClr val="accent2"/>
              </a:buClr>
              <a:buSzPts val="3200"/>
              <a:buChar char="•"/>
              <a:defRPr sz="3200">
                <a:solidFill>
                  <a:schemeClr val="accent2"/>
                </a:solidFill>
              </a:defRPr>
            </a:lvl2pPr>
            <a:lvl3pPr indent="-431800" lvl="2" marL="1371600" rtl="0">
              <a:spcBef>
                <a:spcPts val="0"/>
              </a:spcBef>
              <a:spcAft>
                <a:spcPts val="0"/>
              </a:spcAft>
              <a:buClr>
                <a:schemeClr val="accent2"/>
              </a:buClr>
              <a:buSzPts val="3200"/>
              <a:buChar char="•"/>
              <a:defRPr sz="3200">
                <a:solidFill>
                  <a:schemeClr val="accent2"/>
                </a:solidFill>
              </a:defRPr>
            </a:lvl3pPr>
            <a:lvl4pPr indent="-431800" lvl="3" marL="1828800" rtl="0">
              <a:spcBef>
                <a:spcPts val="0"/>
              </a:spcBef>
              <a:spcAft>
                <a:spcPts val="0"/>
              </a:spcAft>
              <a:buClr>
                <a:schemeClr val="accent2"/>
              </a:buClr>
              <a:buSzPts val="3200"/>
              <a:buChar char="•"/>
              <a:defRPr sz="3200">
                <a:solidFill>
                  <a:schemeClr val="accent2"/>
                </a:solidFill>
              </a:defRPr>
            </a:lvl4pPr>
            <a:lvl5pPr indent="-431800" lvl="4" marL="2286000" rtl="0">
              <a:spcBef>
                <a:spcPts val="0"/>
              </a:spcBef>
              <a:spcAft>
                <a:spcPts val="0"/>
              </a:spcAft>
              <a:buClr>
                <a:schemeClr val="accent2"/>
              </a:buClr>
              <a:buSzPts val="3200"/>
              <a:buChar char="○"/>
              <a:defRPr sz="3200">
                <a:solidFill>
                  <a:schemeClr val="accent2"/>
                </a:solidFill>
              </a:defRPr>
            </a:lvl5pPr>
            <a:lvl6pPr indent="-431800" lvl="5" marL="2743200" rtl="0">
              <a:spcBef>
                <a:spcPts val="0"/>
              </a:spcBef>
              <a:spcAft>
                <a:spcPts val="0"/>
              </a:spcAft>
              <a:buClr>
                <a:schemeClr val="accent2"/>
              </a:buClr>
              <a:buSzPts val="3200"/>
              <a:buChar char="■"/>
              <a:defRPr sz="3200">
                <a:solidFill>
                  <a:schemeClr val="accent2"/>
                </a:solidFill>
              </a:defRPr>
            </a:lvl6pPr>
            <a:lvl7pPr indent="-431800" lvl="6" marL="3200400" rtl="0">
              <a:spcBef>
                <a:spcPts val="0"/>
              </a:spcBef>
              <a:spcAft>
                <a:spcPts val="0"/>
              </a:spcAft>
              <a:buClr>
                <a:schemeClr val="accent2"/>
              </a:buClr>
              <a:buSzPts val="3200"/>
              <a:buChar char="●"/>
              <a:defRPr sz="3200">
                <a:solidFill>
                  <a:schemeClr val="accent2"/>
                </a:solidFill>
              </a:defRPr>
            </a:lvl7pPr>
            <a:lvl8pPr indent="-431800" lvl="7" marL="3657600" rtl="0">
              <a:spcBef>
                <a:spcPts val="0"/>
              </a:spcBef>
              <a:spcAft>
                <a:spcPts val="0"/>
              </a:spcAft>
              <a:buClr>
                <a:schemeClr val="accent2"/>
              </a:buClr>
              <a:buSzPts val="3200"/>
              <a:buChar char="○"/>
              <a:defRPr sz="3200">
                <a:solidFill>
                  <a:schemeClr val="accent2"/>
                </a:solidFill>
              </a:defRPr>
            </a:lvl8pPr>
            <a:lvl9pPr indent="-431800" lvl="8" marL="4114800" rtl="0">
              <a:spcBef>
                <a:spcPts val="0"/>
              </a:spcBef>
              <a:spcAft>
                <a:spcPts val="0"/>
              </a:spcAft>
              <a:buClr>
                <a:schemeClr val="accent2"/>
              </a:buClr>
              <a:buSzPts val="3200"/>
              <a:buChar char="■"/>
              <a:defRPr sz="3200">
                <a:solidFill>
                  <a:schemeClr val="accent2"/>
                </a:solidFill>
              </a:defRPr>
            </a:lvl9pPr>
          </a:lstStyle>
          <a:p/>
        </p:txBody>
      </p:sp>
      <p:sp>
        <p:nvSpPr>
          <p:cNvPr id="148" name="Google Shape;148;p23"/>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49" name="Google Shape;149;p23"/>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3"/>
          <p:cNvSpPr txBox="1"/>
          <p:nvPr/>
        </p:nvSpPr>
        <p:spPr>
          <a:xfrm>
            <a:off x="-56075" y="707300"/>
            <a:ext cx="637200" cy="653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7200">
                <a:solidFill>
                  <a:schemeClr val="lt1"/>
                </a:solidFill>
                <a:latin typeface="News Cycle"/>
                <a:ea typeface="News Cycle"/>
                <a:cs typeface="News Cycle"/>
                <a:sym typeface="News Cycle"/>
              </a:rPr>
              <a:t>“</a:t>
            </a:r>
            <a:endParaRPr b="1" sz="7200">
              <a:solidFill>
                <a:schemeClr val="lt1"/>
              </a:solidFill>
              <a:latin typeface="News Cycle"/>
              <a:ea typeface="News Cycle"/>
              <a:cs typeface="News Cycle"/>
              <a:sym typeface="News Cycle"/>
            </a:endParaRPr>
          </a:p>
        </p:txBody>
      </p:sp>
      <p:pic>
        <p:nvPicPr>
          <p:cNvPr id="151" name="Google Shape;151;p23"/>
          <p:cNvPicPr preferRelativeResize="0"/>
          <p:nvPr/>
        </p:nvPicPr>
        <p:blipFill rotWithShape="1">
          <a:blip r:embed="rId2">
            <a:alphaModFix/>
          </a:blip>
          <a:srcRect b="0" l="0" r="3175" t="0"/>
          <a:stretch/>
        </p:blipFill>
        <p:spPr>
          <a:xfrm>
            <a:off x="5757150" y="1132750"/>
            <a:ext cx="3386850" cy="3505851"/>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52" name="Shape 152"/>
        <p:cNvGrpSpPr/>
        <p:nvPr/>
      </p:nvGrpSpPr>
      <p:grpSpPr>
        <a:xfrm>
          <a:off x="0" y="0"/>
          <a:ext cx="0" cy="0"/>
          <a:chOff x="0" y="0"/>
          <a:chExt cx="0" cy="0"/>
        </a:xfrm>
      </p:grpSpPr>
      <p:sp>
        <p:nvSpPr>
          <p:cNvPr id="153" name="Google Shape;153;p24"/>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4"/>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4"/>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24"/>
          <p:cNvGrpSpPr/>
          <p:nvPr/>
        </p:nvGrpSpPr>
        <p:grpSpPr>
          <a:xfrm>
            <a:off x="145809" y="869911"/>
            <a:ext cx="232524" cy="328270"/>
            <a:chOff x="7938657" y="1397104"/>
            <a:chExt cx="323850" cy="457200"/>
          </a:xfrm>
        </p:grpSpPr>
        <p:sp>
          <p:nvSpPr>
            <p:cNvPr id="157" name="Google Shape;157;p24"/>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24"/>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9" name="Google Shape;159;p24"/>
          <p:cNvSpPr txBox="1"/>
          <p:nvPr>
            <p:ph type="title"/>
          </p:nvPr>
        </p:nvSpPr>
        <p:spPr>
          <a:xfrm>
            <a:off x="855300" y="659450"/>
            <a:ext cx="66021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0" name="Google Shape;160;p24"/>
          <p:cNvSpPr txBox="1"/>
          <p:nvPr>
            <p:ph idx="1" type="body"/>
          </p:nvPr>
        </p:nvSpPr>
        <p:spPr>
          <a:xfrm>
            <a:off x="855300" y="1353950"/>
            <a:ext cx="4197300" cy="3033900"/>
          </a:xfrm>
          <a:prstGeom prst="rect">
            <a:avLst/>
          </a:prstGeom>
        </p:spPr>
        <p:txBody>
          <a:bodyPr anchorCtr="0" anchor="t" bIns="0" lIns="0" spcFirstLastPara="1" rIns="0" wrap="square" tIns="0">
            <a:noAutofit/>
          </a:bodyPr>
          <a:lstStyle>
            <a:lvl1pPr indent="-381000" lvl="0" marL="457200" rtl="0">
              <a:spcBef>
                <a:spcPts val="600"/>
              </a:spcBef>
              <a:spcAft>
                <a:spcPts val="0"/>
              </a:spcAft>
              <a:buSzPts val="24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161" name="Google Shape;161;p24"/>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62" name="Google Shape;162;p24"/>
          <p:cNvPicPr preferRelativeResize="0"/>
          <p:nvPr/>
        </p:nvPicPr>
        <p:blipFill rotWithShape="1">
          <a:blip r:embed="rId2">
            <a:alphaModFix/>
          </a:blip>
          <a:srcRect b="0" l="0" r="2931" t="0"/>
          <a:stretch/>
        </p:blipFill>
        <p:spPr>
          <a:xfrm>
            <a:off x="5091525" y="1132750"/>
            <a:ext cx="4052474" cy="3505851"/>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 image">
  <p:cSld name="TITLE_AND_BODY_1">
    <p:spTree>
      <p:nvGrpSpPr>
        <p:cNvPr id="163" name="Shape 163"/>
        <p:cNvGrpSpPr/>
        <p:nvPr/>
      </p:nvGrpSpPr>
      <p:grpSpPr>
        <a:xfrm>
          <a:off x="0" y="0"/>
          <a:ext cx="0" cy="0"/>
          <a:chOff x="0" y="0"/>
          <a:chExt cx="0" cy="0"/>
        </a:xfrm>
      </p:grpSpPr>
      <p:sp>
        <p:nvSpPr>
          <p:cNvPr id="164" name="Google Shape;164;p25"/>
          <p:cNvSpPr/>
          <p:nvPr/>
        </p:nvSpPr>
        <p:spPr>
          <a:xfrm>
            <a:off x="5143900" y="225900"/>
            <a:ext cx="4691700" cy="46917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5"/>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25"/>
          <p:cNvGrpSpPr/>
          <p:nvPr/>
        </p:nvGrpSpPr>
        <p:grpSpPr>
          <a:xfrm>
            <a:off x="145809" y="869911"/>
            <a:ext cx="232524" cy="328270"/>
            <a:chOff x="7938657" y="1397104"/>
            <a:chExt cx="323850" cy="457200"/>
          </a:xfrm>
        </p:grpSpPr>
        <p:sp>
          <p:nvSpPr>
            <p:cNvPr id="167" name="Google Shape;167;p25"/>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25"/>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9" name="Google Shape;169;p25"/>
          <p:cNvSpPr txBox="1"/>
          <p:nvPr>
            <p:ph type="title"/>
          </p:nvPr>
        </p:nvSpPr>
        <p:spPr>
          <a:xfrm>
            <a:off x="855300" y="659450"/>
            <a:ext cx="40890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0" name="Google Shape;170;p25"/>
          <p:cNvSpPr txBox="1"/>
          <p:nvPr>
            <p:ph idx="1" type="body"/>
          </p:nvPr>
        </p:nvSpPr>
        <p:spPr>
          <a:xfrm>
            <a:off x="855300" y="1677000"/>
            <a:ext cx="4089000" cy="2710800"/>
          </a:xfrm>
          <a:prstGeom prst="rect">
            <a:avLst/>
          </a:prstGeom>
        </p:spPr>
        <p:txBody>
          <a:bodyPr anchorCtr="0" anchor="t" bIns="0" lIns="0" spcFirstLastPara="1" rIns="0" wrap="square" tIns="0">
            <a:noAutofit/>
          </a:bodyPr>
          <a:lstStyle>
            <a:lvl1pPr indent="-381000" lvl="0" marL="457200" rtl="0">
              <a:spcBef>
                <a:spcPts val="600"/>
              </a:spcBef>
              <a:spcAft>
                <a:spcPts val="0"/>
              </a:spcAft>
              <a:buSzPts val="24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171" name="Google Shape;171;p25"/>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72" name="Shape 172"/>
        <p:cNvGrpSpPr/>
        <p:nvPr/>
      </p:nvGrpSpPr>
      <p:grpSpPr>
        <a:xfrm>
          <a:off x="0" y="0"/>
          <a:ext cx="0" cy="0"/>
          <a:chOff x="0" y="0"/>
          <a:chExt cx="0" cy="0"/>
        </a:xfrm>
      </p:grpSpPr>
      <p:sp>
        <p:nvSpPr>
          <p:cNvPr id="173" name="Google Shape;173;p26"/>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6"/>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6"/>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 name="Google Shape;176;p26"/>
          <p:cNvGrpSpPr/>
          <p:nvPr/>
        </p:nvGrpSpPr>
        <p:grpSpPr>
          <a:xfrm>
            <a:off x="145809" y="869911"/>
            <a:ext cx="232524" cy="328270"/>
            <a:chOff x="7938657" y="1397104"/>
            <a:chExt cx="323850" cy="457200"/>
          </a:xfrm>
        </p:grpSpPr>
        <p:sp>
          <p:nvSpPr>
            <p:cNvPr id="177" name="Google Shape;177;p26"/>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26"/>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9" name="Google Shape;179;p26"/>
          <p:cNvSpPr txBox="1"/>
          <p:nvPr>
            <p:ph type="title"/>
          </p:nvPr>
        </p:nvSpPr>
        <p:spPr>
          <a:xfrm>
            <a:off x="855300" y="659450"/>
            <a:ext cx="66021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0" name="Google Shape;180;p26"/>
          <p:cNvSpPr txBox="1"/>
          <p:nvPr>
            <p:ph idx="1" type="body"/>
          </p:nvPr>
        </p:nvSpPr>
        <p:spPr>
          <a:xfrm>
            <a:off x="855275" y="1353950"/>
            <a:ext cx="2250600" cy="32847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181" name="Google Shape;181;p26"/>
          <p:cNvSpPr txBox="1"/>
          <p:nvPr>
            <p:ph idx="2" type="body"/>
          </p:nvPr>
        </p:nvSpPr>
        <p:spPr>
          <a:xfrm>
            <a:off x="3421480" y="1353950"/>
            <a:ext cx="2250600" cy="32847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182" name="Google Shape;182;p26"/>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83" name="Google Shape;183;p26"/>
          <p:cNvPicPr preferRelativeResize="0"/>
          <p:nvPr/>
        </p:nvPicPr>
        <p:blipFill rotWithShape="1">
          <a:blip r:embed="rId2">
            <a:alphaModFix/>
          </a:blip>
          <a:srcRect b="0" l="1587" r="1587" t="0"/>
          <a:stretch/>
        </p:blipFill>
        <p:spPr>
          <a:xfrm>
            <a:off x="5757150" y="1132750"/>
            <a:ext cx="3386850" cy="3505847"/>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184" name="Shape 184"/>
        <p:cNvGrpSpPr/>
        <p:nvPr/>
      </p:nvGrpSpPr>
      <p:grpSpPr>
        <a:xfrm>
          <a:off x="0" y="0"/>
          <a:ext cx="0" cy="0"/>
          <a:chOff x="0" y="0"/>
          <a:chExt cx="0" cy="0"/>
        </a:xfrm>
      </p:grpSpPr>
      <p:sp>
        <p:nvSpPr>
          <p:cNvPr id="185" name="Google Shape;185;p27"/>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7"/>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7"/>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27"/>
          <p:cNvGrpSpPr/>
          <p:nvPr/>
        </p:nvGrpSpPr>
        <p:grpSpPr>
          <a:xfrm>
            <a:off x="145809" y="869911"/>
            <a:ext cx="232524" cy="328270"/>
            <a:chOff x="7938657" y="1397104"/>
            <a:chExt cx="323850" cy="457200"/>
          </a:xfrm>
        </p:grpSpPr>
        <p:sp>
          <p:nvSpPr>
            <p:cNvPr id="189" name="Google Shape;189;p27"/>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 name="Google Shape;190;p27"/>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1" name="Google Shape;191;p27"/>
          <p:cNvSpPr txBox="1"/>
          <p:nvPr>
            <p:ph type="title"/>
          </p:nvPr>
        </p:nvSpPr>
        <p:spPr>
          <a:xfrm>
            <a:off x="855300" y="659450"/>
            <a:ext cx="66021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2" name="Google Shape;192;p27"/>
          <p:cNvSpPr txBox="1"/>
          <p:nvPr>
            <p:ph idx="1" type="body"/>
          </p:nvPr>
        </p:nvSpPr>
        <p:spPr>
          <a:xfrm>
            <a:off x="855300" y="1353950"/>
            <a:ext cx="1606500" cy="32847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93" name="Google Shape;193;p27"/>
          <p:cNvSpPr txBox="1"/>
          <p:nvPr>
            <p:ph idx="2" type="body"/>
          </p:nvPr>
        </p:nvSpPr>
        <p:spPr>
          <a:xfrm>
            <a:off x="2630611" y="1353950"/>
            <a:ext cx="1606500" cy="32847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94" name="Google Shape;194;p27"/>
          <p:cNvSpPr txBox="1"/>
          <p:nvPr>
            <p:ph idx="3" type="body"/>
          </p:nvPr>
        </p:nvSpPr>
        <p:spPr>
          <a:xfrm>
            <a:off x="4405922" y="1353950"/>
            <a:ext cx="1606500" cy="32847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95" name="Google Shape;195;p27"/>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96" name="Google Shape;196;p27"/>
          <p:cNvPicPr preferRelativeResize="0"/>
          <p:nvPr/>
        </p:nvPicPr>
        <p:blipFill rotWithShape="1">
          <a:blip r:embed="rId2">
            <a:alphaModFix/>
          </a:blip>
          <a:srcRect b="0" l="0" r="3660" t="0"/>
          <a:stretch/>
        </p:blipFill>
        <p:spPr>
          <a:xfrm>
            <a:off x="6164275" y="1132750"/>
            <a:ext cx="2979725" cy="3505851"/>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7" name="Shape 197"/>
        <p:cNvGrpSpPr/>
        <p:nvPr/>
      </p:nvGrpSpPr>
      <p:grpSpPr>
        <a:xfrm>
          <a:off x="0" y="0"/>
          <a:ext cx="0" cy="0"/>
          <a:chOff x="0" y="0"/>
          <a:chExt cx="0" cy="0"/>
        </a:xfrm>
      </p:grpSpPr>
      <p:sp>
        <p:nvSpPr>
          <p:cNvPr id="198" name="Google Shape;198;p28"/>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28"/>
          <p:cNvGrpSpPr/>
          <p:nvPr/>
        </p:nvGrpSpPr>
        <p:grpSpPr>
          <a:xfrm>
            <a:off x="145809" y="869911"/>
            <a:ext cx="232524" cy="328270"/>
            <a:chOff x="7938657" y="1397104"/>
            <a:chExt cx="323850" cy="457200"/>
          </a:xfrm>
        </p:grpSpPr>
        <p:sp>
          <p:nvSpPr>
            <p:cNvPr id="202" name="Google Shape;202;p28"/>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28"/>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4" name="Google Shape;204;p28"/>
          <p:cNvSpPr txBox="1"/>
          <p:nvPr>
            <p:ph type="title"/>
          </p:nvPr>
        </p:nvSpPr>
        <p:spPr>
          <a:xfrm>
            <a:off x="855300" y="659450"/>
            <a:ext cx="66021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28"/>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06" name="Google Shape;206;p28"/>
          <p:cNvPicPr preferRelativeResize="0"/>
          <p:nvPr/>
        </p:nvPicPr>
        <p:blipFill rotWithShape="1">
          <a:blip r:embed="rId2">
            <a:alphaModFix/>
          </a:blip>
          <a:srcRect b="0" l="0" r="1351" t="0"/>
          <a:stretch/>
        </p:blipFill>
        <p:spPr>
          <a:xfrm>
            <a:off x="5247875" y="1132750"/>
            <a:ext cx="3896126" cy="3505850"/>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7" name="Shape 207"/>
        <p:cNvGrpSpPr/>
        <p:nvPr/>
      </p:nvGrpSpPr>
      <p:grpSpPr>
        <a:xfrm>
          <a:off x="0" y="0"/>
          <a:ext cx="0" cy="0"/>
          <a:chOff x="0" y="0"/>
          <a:chExt cx="0" cy="0"/>
        </a:xfrm>
      </p:grpSpPr>
      <p:sp>
        <p:nvSpPr>
          <p:cNvPr id="208" name="Google Shape;208;p29"/>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9"/>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9"/>
          <p:cNvSpPr/>
          <p:nvPr/>
        </p:nvSpPr>
        <p:spPr>
          <a:xfrm rot="10800000">
            <a:off x="-112168" y="4127525"/>
            <a:ext cx="749400" cy="749400"/>
          </a:xfrm>
          <a:prstGeom prst="chord">
            <a:avLst>
              <a:gd fmla="val 2700000" name="adj1"/>
              <a:gd fmla="val 18900274"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11" name="Google Shape;211;p29"/>
          <p:cNvSpPr txBox="1"/>
          <p:nvPr>
            <p:ph idx="1" type="body"/>
          </p:nvPr>
        </p:nvSpPr>
        <p:spPr>
          <a:xfrm>
            <a:off x="855300" y="4362163"/>
            <a:ext cx="7433400" cy="279900"/>
          </a:xfrm>
          <a:prstGeom prst="rect">
            <a:avLst/>
          </a:prstGeom>
        </p:spPr>
        <p:txBody>
          <a:bodyPr anchorCtr="0" anchor="t" bIns="0" lIns="0" spcFirstLastPara="1" rIns="0" wrap="square" tIns="0">
            <a:noAutofit/>
          </a:bodyPr>
          <a:lstStyle>
            <a:lvl1pPr indent="-228600" lvl="0" marL="457200" rtl="0">
              <a:spcBef>
                <a:spcPts val="0"/>
              </a:spcBef>
              <a:spcAft>
                <a:spcPts val="0"/>
              </a:spcAft>
              <a:buSzPts val="1800"/>
              <a:buNone/>
              <a:defRPr sz="1800"/>
            </a:lvl1pPr>
          </a:lstStyle>
          <a:p/>
        </p:txBody>
      </p:sp>
      <p:sp>
        <p:nvSpPr>
          <p:cNvPr id="212" name="Google Shape;212;p29"/>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3" name="Google Shape;213;p29"/>
          <p:cNvGrpSpPr/>
          <p:nvPr/>
        </p:nvGrpSpPr>
        <p:grpSpPr>
          <a:xfrm>
            <a:off x="145809" y="4337986"/>
            <a:ext cx="232524" cy="328270"/>
            <a:chOff x="7938657" y="1397104"/>
            <a:chExt cx="323850" cy="457200"/>
          </a:xfrm>
        </p:grpSpPr>
        <p:sp>
          <p:nvSpPr>
            <p:cNvPr id="214" name="Google Shape;214;p29"/>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29"/>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6" name="Shape 216"/>
        <p:cNvGrpSpPr/>
        <p:nvPr/>
      </p:nvGrpSpPr>
      <p:grpSpPr>
        <a:xfrm>
          <a:off x="0" y="0"/>
          <a:ext cx="0" cy="0"/>
          <a:chOff x="0" y="0"/>
          <a:chExt cx="0" cy="0"/>
        </a:xfrm>
      </p:grpSpPr>
      <p:sp>
        <p:nvSpPr>
          <p:cNvPr id="217" name="Google Shape;217;p30"/>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0"/>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0"/>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2">
    <p:spTree>
      <p:nvGrpSpPr>
        <p:cNvPr id="220" name="Shape 220"/>
        <p:cNvGrpSpPr/>
        <p:nvPr/>
      </p:nvGrpSpPr>
      <p:grpSpPr>
        <a:xfrm>
          <a:off x="0" y="0"/>
          <a:ext cx="0" cy="0"/>
          <a:chOff x="0" y="0"/>
          <a:chExt cx="0" cy="0"/>
        </a:xfrm>
      </p:grpSpPr>
      <p:sp>
        <p:nvSpPr>
          <p:cNvPr id="221" name="Google Shape;221;p31"/>
          <p:cNvSpPr/>
          <p:nvPr/>
        </p:nvSpPr>
        <p:spPr>
          <a:xfrm rot="10800000">
            <a:off x="-569183" y="6672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1"/>
          <p:cNvSpPr/>
          <p:nvPr/>
        </p:nvSpPr>
        <p:spPr>
          <a:xfrm rot="10800000">
            <a:off x="-304800" y="861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1"/>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solidFill>
          <a:schemeClr val="lt2"/>
        </a:solidFill>
      </p:bgPr>
    </p:bg>
    <p:spTree>
      <p:nvGrpSpPr>
        <p:cNvPr id="21" name="Shape 21"/>
        <p:cNvGrpSpPr/>
        <p:nvPr/>
      </p:nvGrpSpPr>
      <p:grpSpPr>
        <a:xfrm>
          <a:off x="0" y="0"/>
          <a:ext cx="0" cy="0"/>
          <a:chOff x="0" y="0"/>
          <a:chExt cx="0" cy="0"/>
        </a:xfrm>
      </p:grpSpPr>
      <p:sp>
        <p:nvSpPr>
          <p:cNvPr id="22" name="Google Shape;22;p4"/>
          <p:cNvSpPr/>
          <p:nvPr/>
        </p:nvSpPr>
        <p:spPr>
          <a:xfrm>
            <a:off x="5901817" y="742300"/>
            <a:ext cx="3809100" cy="3809100"/>
          </a:xfrm>
          <a:prstGeom prst="chord">
            <a:avLst>
              <a:gd fmla="val 2700000" name="adj1"/>
              <a:gd fmla="val 18900274"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txBox="1"/>
          <p:nvPr>
            <p:ph idx="1" type="body"/>
          </p:nvPr>
        </p:nvSpPr>
        <p:spPr>
          <a:xfrm>
            <a:off x="855300" y="705650"/>
            <a:ext cx="4938000" cy="3933000"/>
          </a:xfrm>
          <a:prstGeom prst="rect">
            <a:avLst/>
          </a:prstGeom>
        </p:spPr>
        <p:txBody>
          <a:bodyPr anchorCtr="0" anchor="t" bIns="0" lIns="0" spcFirstLastPara="1" rIns="0" wrap="square" tIns="0">
            <a:noAutofit/>
          </a:bodyPr>
          <a:lstStyle>
            <a:lvl1pPr indent="-431800" lvl="0" marL="457200" rtl="0">
              <a:spcBef>
                <a:spcPts val="600"/>
              </a:spcBef>
              <a:spcAft>
                <a:spcPts val="0"/>
              </a:spcAft>
              <a:buClr>
                <a:schemeClr val="accent2"/>
              </a:buClr>
              <a:buSzPts val="3200"/>
              <a:buChar char="•"/>
              <a:defRPr sz="3200">
                <a:solidFill>
                  <a:schemeClr val="accent2"/>
                </a:solidFill>
              </a:defRPr>
            </a:lvl1pPr>
            <a:lvl2pPr indent="-431800" lvl="1" marL="914400" rtl="0">
              <a:spcBef>
                <a:spcPts val="0"/>
              </a:spcBef>
              <a:spcAft>
                <a:spcPts val="0"/>
              </a:spcAft>
              <a:buClr>
                <a:schemeClr val="accent2"/>
              </a:buClr>
              <a:buSzPts val="3200"/>
              <a:buChar char="•"/>
              <a:defRPr sz="3200">
                <a:solidFill>
                  <a:schemeClr val="accent2"/>
                </a:solidFill>
              </a:defRPr>
            </a:lvl2pPr>
            <a:lvl3pPr indent="-431800" lvl="2" marL="1371600" rtl="0">
              <a:spcBef>
                <a:spcPts val="0"/>
              </a:spcBef>
              <a:spcAft>
                <a:spcPts val="0"/>
              </a:spcAft>
              <a:buClr>
                <a:schemeClr val="accent2"/>
              </a:buClr>
              <a:buSzPts val="3200"/>
              <a:buChar char="•"/>
              <a:defRPr sz="3200">
                <a:solidFill>
                  <a:schemeClr val="accent2"/>
                </a:solidFill>
              </a:defRPr>
            </a:lvl3pPr>
            <a:lvl4pPr indent="-431800" lvl="3" marL="1828800" rtl="0">
              <a:spcBef>
                <a:spcPts val="0"/>
              </a:spcBef>
              <a:spcAft>
                <a:spcPts val="0"/>
              </a:spcAft>
              <a:buClr>
                <a:schemeClr val="accent2"/>
              </a:buClr>
              <a:buSzPts val="3200"/>
              <a:buChar char="•"/>
              <a:defRPr sz="3200">
                <a:solidFill>
                  <a:schemeClr val="accent2"/>
                </a:solidFill>
              </a:defRPr>
            </a:lvl4pPr>
            <a:lvl5pPr indent="-431800" lvl="4" marL="2286000" rtl="0">
              <a:spcBef>
                <a:spcPts val="0"/>
              </a:spcBef>
              <a:spcAft>
                <a:spcPts val="0"/>
              </a:spcAft>
              <a:buClr>
                <a:schemeClr val="accent2"/>
              </a:buClr>
              <a:buSzPts val="3200"/>
              <a:buChar char="○"/>
              <a:defRPr sz="3200">
                <a:solidFill>
                  <a:schemeClr val="accent2"/>
                </a:solidFill>
              </a:defRPr>
            </a:lvl5pPr>
            <a:lvl6pPr indent="-431800" lvl="5" marL="2743200" rtl="0">
              <a:spcBef>
                <a:spcPts val="0"/>
              </a:spcBef>
              <a:spcAft>
                <a:spcPts val="0"/>
              </a:spcAft>
              <a:buClr>
                <a:schemeClr val="accent2"/>
              </a:buClr>
              <a:buSzPts val="3200"/>
              <a:buChar char="■"/>
              <a:defRPr sz="3200">
                <a:solidFill>
                  <a:schemeClr val="accent2"/>
                </a:solidFill>
              </a:defRPr>
            </a:lvl6pPr>
            <a:lvl7pPr indent="-431800" lvl="6" marL="3200400" rtl="0">
              <a:spcBef>
                <a:spcPts val="0"/>
              </a:spcBef>
              <a:spcAft>
                <a:spcPts val="0"/>
              </a:spcAft>
              <a:buClr>
                <a:schemeClr val="accent2"/>
              </a:buClr>
              <a:buSzPts val="3200"/>
              <a:buChar char="●"/>
              <a:defRPr sz="3200">
                <a:solidFill>
                  <a:schemeClr val="accent2"/>
                </a:solidFill>
              </a:defRPr>
            </a:lvl7pPr>
            <a:lvl8pPr indent="-431800" lvl="7" marL="3657600" rtl="0">
              <a:spcBef>
                <a:spcPts val="0"/>
              </a:spcBef>
              <a:spcAft>
                <a:spcPts val="0"/>
              </a:spcAft>
              <a:buClr>
                <a:schemeClr val="accent2"/>
              </a:buClr>
              <a:buSzPts val="3200"/>
              <a:buChar char="○"/>
              <a:defRPr sz="3200">
                <a:solidFill>
                  <a:schemeClr val="accent2"/>
                </a:solidFill>
              </a:defRPr>
            </a:lvl8pPr>
            <a:lvl9pPr indent="-431800" lvl="8" marL="4114800" rtl="0">
              <a:spcBef>
                <a:spcPts val="0"/>
              </a:spcBef>
              <a:spcAft>
                <a:spcPts val="0"/>
              </a:spcAft>
              <a:buClr>
                <a:schemeClr val="accent2"/>
              </a:buClr>
              <a:buSzPts val="3200"/>
              <a:buChar char="■"/>
              <a:defRPr sz="3200">
                <a:solidFill>
                  <a:schemeClr val="accent2"/>
                </a:solidFill>
              </a:defRPr>
            </a:lvl9pPr>
          </a:lstStyle>
          <a:p/>
        </p:txBody>
      </p:sp>
      <p:sp>
        <p:nvSpPr>
          <p:cNvPr id="25" name="Google Shape;25;p4"/>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4"/>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nvSpPr>
        <p:spPr>
          <a:xfrm>
            <a:off x="-56075" y="707300"/>
            <a:ext cx="637200" cy="653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7200">
                <a:solidFill>
                  <a:schemeClr val="lt1"/>
                </a:solidFill>
                <a:latin typeface="News Cycle"/>
                <a:ea typeface="News Cycle"/>
                <a:cs typeface="News Cycle"/>
                <a:sym typeface="News Cycle"/>
              </a:rPr>
              <a:t>“</a:t>
            </a:r>
            <a:endParaRPr b="1" sz="7200">
              <a:solidFill>
                <a:schemeClr val="lt1"/>
              </a:solidFill>
              <a:latin typeface="News Cycle"/>
              <a:ea typeface="News Cycle"/>
              <a:cs typeface="News Cycle"/>
              <a:sym typeface="News Cycle"/>
            </a:endParaRPr>
          </a:p>
        </p:txBody>
      </p:sp>
      <p:pic>
        <p:nvPicPr>
          <p:cNvPr id="28" name="Google Shape;28;p4"/>
          <p:cNvPicPr preferRelativeResize="0"/>
          <p:nvPr/>
        </p:nvPicPr>
        <p:blipFill rotWithShape="1">
          <a:blip r:embed="rId2">
            <a:alphaModFix/>
          </a:blip>
          <a:srcRect b="0" l="0" r="3175" t="0"/>
          <a:stretch/>
        </p:blipFill>
        <p:spPr>
          <a:xfrm>
            <a:off x="5757150" y="1132750"/>
            <a:ext cx="3386850" cy="3505851"/>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lor">
  <p:cSld name="BLANK_1">
    <p:spTree>
      <p:nvGrpSpPr>
        <p:cNvPr id="224" name="Shape 224"/>
        <p:cNvGrpSpPr/>
        <p:nvPr/>
      </p:nvGrpSpPr>
      <p:grpSpPr>
        <a:xfrm>
          <a:off x="0" y="0"/>
          <a:ext cx="0" cy="0"/>
          <a:chOff x="0" y="0"/>
          <a:chExt cx="0" cy="0"/>
        </a:xfrm>
      </p:grpSpPr>
      <p:sp>
        <p:nvSpPr>
          <p:cNvPr id="225" name="Google Shape;225;p32"/>
          <p:cNvSpPr/>
          <p:nvPr/>
        </p:nvSpPr>
        <p:spPr>
          <a:xfrm>
            <a:off x="5901817" y="742300"/>
            <a:ext cx="3809100" cy="3809100"/>
          </a:xfrm>
          <a:prstGeom prst="chord">
            <a:avLst>
              <a:gd fmla="val 2700000" name="adj1"/>
              <a:gd fmla="val 18900274"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2"/>
          <p:cNvSpPr/>
          <p:nvPr/>
        </p:nvSpPr>
        <p:spPr>
          <a:xfrm>
            <a:off x="7664350" y="306375"/>
            <a:ext cx="1737000" cy="1737000"/>
          </a:xfrm>
          <a:prstGeom prst="chord">
            <a:avLst>
              <a:gd fmla="val 2700000" name="adj1"/>
              <a:gd fmla="val 18900274" name="adj2"/>
            </a:avLst>
          </a:prstGeom>
          <a:solidFill>
            <a:srgbClr val="00E1FF">
              <a:alpha val="22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2"/>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BLANK_1_1">
    <p:bg>
      <p:bgPr>
        <a:solidFill>
          <a:schemeClr val="accent2"/>
        </a:solidFill>
      </p:bgPr>
    </p:bg>
    <p:spTree>
      <p:nvGrpSpPr>
        <p:cNvPr id="228" name="Shape 228"/>
        <p:cNvGrpSpPr/>
        <p:nvPr/>
      </p:nvGrpSpPr>
      <p:grpSpPr>
        <a:xfrm>
          <a:off x="0" y="0"/>
          <a:ext cx="0" cy="0"/>
          <a:chOff x="0" y="0"/>
          <a:chExt cx="0" cy="0"/>
        </a:xfrm>
      </p:grpSpPr>
      <p:grpSp>
        <p:nvGrpSpPr>
          <p:cNvPr id="229" name="Google Shape;229;p33"/>
          <p:cNvGrpSpPr/>
          <p:nvPr/>
        </p:nvGrpSpPr>
        <p:grpSpPr>
          <a:xfrm>
            <a:off x="-7278" y="-25"/>
            <a:ext cx="9154509" cy="5147262"/>
            <a:chOff x="2415126" y="2459954"/>
            <a:chExt cx="3373193" cy="1897678"/>
          </a:xfrm>
        </p:grpSpPr>
        <p:sp>
          <p:nvSpPr>
            <p:cNvPr id="230" name="Google Shape;230;p33"/>
            <p:cNvSpPr/>
            <p:nvPr/>
          </p:nvSpPr>
          <p:spPr>
            <a:xfrm>
              <a:off x="2415126" y="2459954"/>
              <a:ext cx="1233400" cy="1897678"/>
            </a:xfrm>
            <a:custGeom>
              <a:rect b="b" l="l" r="r" t="t"/>
              <a:pathLst>
                <a:path extrusionOk="0" h="1897678" w="1233400">
                  <a:moveTo>
                    <a:pt x="636027" y="948839"/>
                  </a:moveTo>
                  <a:cubicBezTo>
                    <a:pt x="636027" y="530634"/>
                    <a:pt x="880128" y="169454"/>
                    <a:pt x="1233609" y="0"/>
                  </a:cubicBezTo>
                  <a:lnTo>
                    <a:pt x="0" y="0"/>
                  </a:lnTo>
                  <a:lnTo>
                    <a:pt x="0" y="1897679"/>
                  </a:lnTo>
                  <a:lnTo>
                    <a:pt x="1233609" y="1897679"/>
                  </a:lnTo>
                  <a:cubicBezTo>
                    <a:pt x="880128" y="1728225"/>
                    <a:pt x="636027" y="1367045"/>
                    <a:pt x="636027" y="948839"/>
                  </a:cubicBezTo>
                  <a:close/>
                </a:path>
              </a:pathLst>
            </a:custGeom>
            <a:solidFill>
              <a:srgbClr val="FFFFFF">
                <a:alpha val="6872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33"/>
            <p:cNvSpPr/>
            <p:nvPr/>
          </p:nvSpPr>
          <p:spPr>
            <a:xfrm>
              <a:off x="4556676" y="2459954"/>
              <a:ext cx="1231643" cy="1897678"/>
            </a:xfrm>
            <a:custGeom>
              <a:rect b="b" l="l" r="r" t="t"/>
              <a:pathLst>
                <a:path extrusionOk="0" h="1897678" w="1231643">
                  <a:moveTo>
                    <a:pt x="0" y="0"/>
                  </a:moveTo>
                  <a:cubicBezTo>
                    <a:pt x="353481" y="169454"/>
                    <a:pt x="597582" y="530634"/>
                    <a:pt x="597582" y="948839"/>
                  </a:cubicBezTo>
                  <a:cubicBezTo>
                    <a:pt x="597582" y="1367045"/>
                    <a:pt x="353481" y="1728225"/>
                    <a:pt x="0" y="1897679"/>
                  </a:cubicBezTo>
                  <a:lnTo>
                    <a:pt x="1231852" y="1897679"/>
                  </a:lnTo>
                  <a:lnTo>
                    <a:pt x="1231852" y="0"/>
                  </a:lnTo>
                  <a:close/>
                </a:path>
              </a:pathLst>
            </a:custGeom>
            <a:solidFill>
              <a:srgbClr val="FFFFFF">
                <a:alpha val="6872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2" name="Google Shape;232;p33"/>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2">
  <p:cSld name="BLANK_1_1_2">
    <p:spTree>
      <p:nvGrpSpPr>
        <p:cNvPr id="233" name="Shape 233"/>
        <p:cNvGrpSpPr/>
        <p:nvPr/>
      </p:nvGrpSpPr>
      <p:grpSpPr>
        <a:xfrm>
          <a:off x="0" y="0"/>
          <a:ext cx="0" cy="0"/>
          <a:chOff x="0" y="0"/>
          <a:chExt cx="0" cy="0"/>
        </a:xfrm>
      </p:grpSpPr>
      <p:sp>
        <p:nvSpPr>
          <p:cNvPr id="234" name="Google Shape;234;p34"/>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1">
  <p:cSld name="BLANK_1_1_1">
    <p:bg>
      <p:bgPr>
        <a:solidFill>
          <a:srgbClr val="00A4CA">
            <a:alpha val="10060"/>
          </a:srgbClr>
        </a:solidFill>
      </p:bgPr>
    </p:bg>
    <p:spTree>
      <p:nvGrpSpPr>
        <p:cNvPr id="235" name="Shape 235"/>
        <p:cNvGrpSpPr/>
        <p:nvPr/>
      </p:nvGrpSpPr>
      <p:grpSpPr>
        <a:xfrm>
          <a:off x="0" y="0"/>
          <a:ext cx="0" cy="0"/>
          <a:chOff x="0" y="0"/>
          <a:chExt cx="0" cy="0"/>
        </a:xfrm>
      </p:grpSpPr>
      <p:sp>
        <p:nvSpPr>
          <p:cNvPr id="236" name="Google Shape;236;p35"/>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9" name="Shape 29"/>
        <p:cNvGrpSpPr/>
        <p:nvPr/>
      </p:nvGrpSpPr>
      <p:grpSpPr>
        <a:xfrm>
          <a:off x="0" y="0"/>
          <a:ext cx="0" cy="0"/>
          <a:chOff x="0" y="0"/>
          <a:chExt cx="0" cy="0"/>
        </a:xfrm>
      </p:grpSpPr>
      <p:sp>
        <p:nvSpPr>
          <p:cNvPr id="30" name="Google Shape;30;p5"/>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145809" y="869911"/>
            <a:ext cx="232524" cy="328270"/>
            <a:chOff x="7938657" y="1397104"/>
            <a:chExt cx="323850" cy="457200"/>
          </a:xfrm>
        </p:grpSpPr>
        <p:sp>
          <p:nvSpPr>
            <p:cNvPr id="34" name="Google Shape;34;p5"/>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5"/>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6" name="Google Shape;36;p5"/>
          <p:cNvSpPr txBox="1"/>
          <p:nvPr>
            <p:ph type="title"/>
          </p:nvPr>
        </p:nvSpPr>
        <p:spPr>
          <a:xfrm>
            <a:off x="855300" y="659450"/>
            <a:ext cx="66021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7" name="Google Shape;37;p5"/>
          <p:cNvSpPr txBox="1"/>
          <p:nvPr>
            <p:ph idx="1" type="body"/>
          </p:nvPr>
        </p:nvSpPr>
        <p:spPr>
          <a:xfrm>
            <a:off x="855300" y="1353950"/>
            <a:ext cx="4197300" cy="3033900"/>
          </a:xfrm>
          <a:prstGeom prst="rect">
            <a:avLst/>
          </a:prstGeom>
        </p:spPr>
        <p:txBody>
          <a:bodyPr anchorCtr="0" anchor="t" bIns="0" lIns="0" spcFirstLastPara="1" rIns="0" wrap="square" tIns="0">
            <a:noAutofit/>
          </a:bodyPr>
          <a:lstStyle>
            <a:lvl1pPr indent="-381000" lvl="0" marL="457200" rtl="0">
              <a:spcBef>
                <a:spcPts val="600"/>
              </a:spcBef>
              <a:spcAft>
                <a:spcPts val="0"/>
              </a:spcAft>
              <a:buSzPts val="24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38" name="Google Shape;38;p5"/>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39" name="Google Shape;39;p5"/>
          <p:cNvPicPr preferRelativeResize="0"/>
          <p:nvPr/>
        </p:nvPicPr>
        <p:blipFill rotWithShape="1">
          <a:blip r:embed="rId2">
            <a:alphaModFix/>
          </a:blip>
          <a:srcRect b="0" l="0" r="2931" t="0"/>
          <a:stretch/>
        </p:blipFill>
        <p:spPr>
          <a:xfrm>
            <a:off x="5091525" y="1132750"/>
            <a:ext cx="4052474" cy="3505851"/>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 image">
  <p:cSld name="TITLE_AND_BODY_1">
    <p:spTree>
      <p:nvGrpSpPr>
        <p:cNvPr id="40" name="Shape 40"/>
        <p:cNvGrpSpPr/>
        <p:nvPr/>
      </p:nvGrpSpPr>
      <p:grpSpPr>
        <a:xfrm>
          <a:off x="0" y="0"/>
          <a:ext cx="0" cy="0"/>
          <a:chOff x="0" y="0"/>
          <a:chExt cx="0" cy="0"/>
        </a:xfrm>
      </p:grpSpPr>
      <p:sp>
        <p:nvSpPr>
          <p:cNvPr id="41" name="Google Shape;41;p6"/>
          <p:cNvSpPr/>
          <p:nvPr/>
        </p:nvSpPr>
        <p:spPr>
          <a:xfrm>
            <a:off x="5143900" y="225900"/>
            <a:ext cx="4691700" cy="46917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 name="Google Shape;43;p6"/>
          <p:cNvGrpSpPr/>
          <p:nvPr/>
        </p:nvGrpSpPr>
        <p:grpSpPr>
          <a:xfrm>
            <a:off x="145809" y="869911"/>
            <a:ext cx="232524" cy="328270"/>
            <a:chOff x="7938657" y="1397104"/>
            <a:chExt cx="323850" cy="457200"/>
          </a:xfrm>
        </p:grpSpPr>
        <p:sp>
          <p:nvSpPr>
            <p:cNvPr id="44" name="Google Shape;44;p6"/>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 name="Google Shape;45;p6"/>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6" name="Google Shape;46;p6"/>
          <p:cNvSpPr txBox="1"/>
          <p:nvPr>
            <p:ph type="title"/>
          </p:nvPr>
        </p:nvSpPr>
        <p:spPr>
          <a:xfrm>
            <a:off x="855300" y="659450"/>
            <a:ext cx="40890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7" name="Google Shape;47;p6"/>
          <p:cNvSpPr txBox="1"/>
          <p:nvPr>
            <p:ph idx="1" type="body"/>
          </p:nvPr>
        </p:nvSpPr>
        <p:spPr>
          <a:xfrm>
            <a:off x="855300" y="1677000"/>
            <a:ext cx="4089000" cy="2710800"/>
          </a:xfrm>
          <a:prstGeom prst="rect">
            <a:avLst/>
          </a:prstGeom>
        </p:spPr>
        <p:txBody>
          <a:bodyPr anchorCtr="0" anchor="t" bIns="0" lIns="0" spcFirstLastPara="1" rIns="0" wrap="square" tIns="0">
            <a:noAutofit/>
          </a:bodyPr>
          <a:lstStyle>
            <a:lvl1pPr indent="-381000" lvl="0" marL="457200" rtl="0">
              <a:spcBef>
                <a:spcPts val="600"/>
              </a:spcBef>
              <a:spcAft>
                <a:spcPts val="0"/>
              </a:spcAft>
              <a:buSzPts val="24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48" name="Google Shape;48;p6"/>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49" name="Shape 49"/>
        <p:cNvGrpSpPr/>
        <p:nvPr/>
      </p:nvGrpSpPr>
      <p:grpSpPr>
        <a:xfrm>
          <a:off x="0" y="0"/>
          <a:ext cx="0" cy="0"/>
          <a:chOff x="0" y="0"/>
          <a:chExt cx="0" cy="0"/>
        </a:xfrm>
      </p:grpSpPr>
      <p:sp>
        <p:nvSpPr>
          <p:cNvPr id="50" name="Google Shape;50;p7"/>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7"/>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p7"/>
          <p:cNvGrpSpPr/>
          <p:nvPr/>
        </p:nvGrpSpPr>
        <p:grpSpPr>
          <a:xfrm>
            <a:off x="145809" y="869911"/>
            <a:ext cx="232524" cy="328270"/>
            <a:chOff x="7938657" y="1397104"/>
            <a:chExt cx="323850" cy="457200"/>
          </a:xfrm>
        </p:grpSpPr>
        <p:sp>
          <p:nvSpPr>
            <p:cNvPr id="54" name="Google Shape;54;p7"/>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7"/>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6" name="Google Shape;56;p7"/>
          <p:cNvSpPr txBox="1"/>
          <p:nvPr>
            <p:ph type="title"/>
          </p:nvPr>
        </p:nvSpPr>
        <p:spPr>
          <a:xfrm>
            <a:off x="855300" y="659450"/>
            <a:ext cx="66021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7" name="Google Shape;57;p7"/>
          <p:cNvSpPr txBox="1"/>
          <p:nvPr>
            <p:ph idx="1" type="body"/>
          </p:nvPr>
        </p:nvSpPr>
        <p:spPr>
          <a:xfrm>
            <a:off x="855275" y="1353950"/>
            <a:ext cx="2250600" cy="32847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8" name="Google Shape;58;p7"/>
          <p:cNvSpPr txBox="1"/>
          <p:nvPr>
            <p:ph idx="2" type="body"/>
          </p:nvPr>
        </p:nvSpPr>
        <p:spPr>
          <a:xfrm>
            <a:off x="3421480" y="1353950"/>
            <a:ext cx="2250600" cy="3284700"/>
          </a:xfrm>
          <a:prstGeom prst="rect">
            <a:avLst/>
          </a:prstGeom>
        </p:spPr>
        <p:txBody>
          <a:bodyPr anchorCtr="0" anchor="t" bIns="0" lIns="0" spcFirstLastPara="1" rIns="0" wrap="square" tIns="0">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9" name="Google Shape;59;p7"/>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60" name="Google Shape;60;p7"/>
          <p:cNvPicPr preferRelativeResize="0"/>
          <p:nvPr/>
        </p:nvPicPr>
        <p:blipFill rotWithShape="1">
          <a:blip r:embed="rId2">
            <a:alphaModFix/>
          </a:blip>
          <a:srcRect b="0" l="1587" r="1587" t="0"/>
          <a:stretch/>
        </p:blipFill>
        <p:spPr>
          <a:xfrm>
            <a:off x="5757150" y="1132750"/>
            <a:ext cx="3386850" cy="3505847"/>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61" name="Shape 61"/>
        <p:cNvGrpSpPr/>
        <p:nvPr/>
      </p:nvGrpSpPr>
      <p:grpSpPr>
        <a:xfrm>
          <a:off x="0" y="0"/>
          <a:ext cx="0" cy="0"/>
          <a:chOff x="0" y="0"/>
          <a:chExt cx="0" cy="0"/>
        </a:xfrm>
      </p:grpSpPr>
      <p:sp>
        <p:nvSpPr>
          <p:cNvPr id="62" name="Google Shape;62;p8"/>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8"/>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8"/>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 name="Google Shape;65;p8"/>
          <p:cNvGrpSpPr/>
          <p:nvPr/>
        </p:nvGrpSpPr>
        <p:grpSpPr>
          <a:xfrm>
            <a:off x="145809" y="869911"/>
            <a:ext cx="232524" cy="328270"/>
            <a:chOff x="7938657" y="1397104"/>
            <a:chExt cx="323850" cy="457200"/>
          </a:xfrm>
        </p:grpSpPr>
        <p:sp>
          <p:nvSpPr>
            <p:cNvPr id="66" name="Google Shape;66;p8"/>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8"/>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8" name="Google Shape;68;p8"/>
          <p:cNvSpPr txBox="1"/>
          <p:nvPr>
            <p:ph type="title"/>
          </p:nvPr>
        </p:nvSpPr>
        <p:spPr>
          <a:xfrm>
            <a:off x="855300" y="659450"/>
            <a:ext cx="66021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9" name="Google Shape;69;p8"/>
          <p:cNvSpPr txBox="1"/>
          <p:nvPr>
            <p:ph idx="1" type="body"/>
          </p:nvPr>
        </p:nvSpPr>
        <p:spPr>
          <a:xfrm>
            <a:off x="855300" y="1353950"/>
            <a:ext cx="1606500" cy="32847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70" name="Google Shape;70;p8"/>
          <p:cNvSpPr txBox="1"/>
          <p:nvPr>
            <p:ph idx="2" type="body"/>
          </p:nvPr>
        </p:nvSpPr>
        <p:spPr>
          <a:xfrm>
            <a:off x="2630611" y="1353950"/>
            <a:ext cx="1606500" cy="32847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71" name="Google Shape;71;p8"/>
          <p:cNvSpPr txBox="1"/>
          <p:nvPr>
            <p:ph idx="3" type="body"/>
          </p:nvPr>
        </p:nvSpPr>
        <p:spPr>
          <a:xfrm>
            <a:off x="4405922" y="1353950"/>
            <a:ext cx="1606500" cy="32847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72" name="Google Shape;72;p8"/>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73" name="Google Shape;73;p8"/>
          <p:cNvPicPr preferRelativeResize="0"/>
          <p:nvPr/>
        </p:nvPicPr>
        <p:blipFill rotWithShape="1">
          <a:blip r:embed="rId2">
            <a:alphaModFix/>
          </a:blip>
          <a:srcRect b="0" l="0" r="3660" t="0"/>
          <a:stretch/>
        </p:blipFill>
        <p:spPr>
          <a:xfrm>
            <a:off x="6164275" y="1132750"/>
            <a:ext cx="2979725" cy="3505851"/>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4" name="Shape 74"/>
        <p:cNvGrpSpPr/>
        <p:nvPr/>
      </p:nvGrpSpPr>
      <p:grpSpPr>
        <a:xfrm>
          <a:off x="0" y="0"/>
          <a:ext cx="0" cy="0"/>
          <a:chOff x="0" y="0"/>
          <a:chExt cx="0" cy="0"/>
        </a:xfrm>
      </p:grpSpPr>
      <p:sp>
        <p:nvSpPr>
          <p:cNvPr id="75" name="Google Shape;75;p9"/>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9"/>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p:nvPr/>
        </p:nvSpPr>
        <p:spPr>
          <a:xfrm rot="10800000">
            <a:off x="-112168" y="659450"/>
            <a:ext cx="749400" cy="749400"/>
          </a:xfrm>
          <a:prstGeom prst="chord">
            <a:avLst>
              <a:gd fmla="val 2700000" name="adj1"/>
              <a:gd fmla="val 18900274"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145809" y="869911"/>
            <a:ext cx="232524" cy="328270"/>
            <a:chOff x="7938657" y="1397104"/>
            <a:chExt cx="323850" cy="457200"/>
          </a:xfrm>
        </p:grpSpPr>
        <p:sp>
          <p:nvSpPr>
            <p:cNvPr id="79" name="Google Shape;79;p9"/>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9"/>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1" name="Google Shape;81;p9"/>
          <p:cNvSpPr txBox="1"/>
          <p:nvPr>
            <p:ph type="title"/>
          </p:nvPr>
        </p:nvSpPr>
        <p:spPr>
          <a:xfrm>
            <a:off x="855300" y="659450"/>
            <a:ext cx="6602100" cy="7494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2" name="Google Shape;82;p9"/>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83" name="Google Shape;83;p9"/>
          <p:cNvPicPr preferRelativeResize="0"/>
          <p:nvPr/>
        </p:nvPicPr>
        <p:blipFill rotWithShape="1">
          <a:blip r:embed="rId2">
            <a:alphaModFix/>
          </a:blip>
          <a:srcRect b="0" l="0" r="1351" t="0"/>
          <a:stretch/>
        </p:blipFill>
        <p:spPr>
          <a:xfrm>
            <a:off x="5247875" y="1132750"/>
            <a:ext cx="3896126" cy="3505850"/>
          </a:xfrm>
          <a:prstGeom prst="rect">
            <a:avLst/>
          </a:prstGeom>
          <a:noFill/>
          <a:ln>
            <a:noFill/>
          </a:ln>
          <a:effectLst>
            <a:outerShdw blurRad="28575" rotWithShape="0" algn="bl" dist="28575">
              <a:schemeClr val="dk1">
                <a:alpha val="10000"/>
              </a:schemeClr>
            </a:outerShdw>
          </a:effectLst>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4" name="Shape 84"/>
        <p:cNvGrpSpPr/>
        <p:nvPr/>
      </p:nvGrpSpPr>
      <p:grpSpPr>
        <a:xfrm>
          <a:off x="0" y="0"/>
          <a:ext cx="0" cy="0"/>
          <a:chOff x="0" y="0"/>
          <a:chExt cx="0" cy="0"/>
        </a:xfrm>
      </p:grpSpPr>
      <p:sp>
        <p:nvSpPr>
          <p:cNvPr id="85" name="Google Shape;85;p10"/>
          <p:cNvSpPr/>
          <p:nvPr/>
        </p:nvSpPr>
        <p:spPr>
          <a:xfrm>
            <a:off x="5901817" y="742300"/>
            <a:ext cx="3809100" cy="38091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0"/>
          <p:cNvSpPr/>
          <p:nvPr/>
        </p:nvSpPr>
        <p:spPr>
          <a:xfrm>
            <a:off x="7664350" y="3063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10800000">
            <a:off x="-112168" y="4127525"/>
            <a:ext cx="749400" cy="749400"/>
          </a:xfrm>
          <a:prstGeom prst="chord">
            <a:avLst>
              <a:gd fmla="val 2700000" name="adj1"/>
              <a:gd fmla="val 18900274"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8" name="Google Shape;88;p10"/>
          <p:cNvSpPr txBox="1"/>
          <p:nvPr>
            <p:ph idx="1" type="body"/>
          </p:nvPr>
        </p:nvSpPr>
        <p:spPr>
          <a:xfrm>
            <a:off x="855300" y="4362163"/>
            <a:ext cx="7433400" cy="279900"/>
          </a:xfrm>
          <a:prstGeom prst="rect">
            <a:avLst/>
          </a:prstGeom>
        </p:spPr>
        <p:txBody>
          <a:bodyPr anchorCtr="0" anchor="t" bIns="0" lIns="0" spcFirstLastPara="1" rIns="0" wrap="square" tIns="0">
            <a:noAutofit/>
          </a:bodyPr>
          <a:lstStyle>
            <a:lvl1pPr indent="-228600" lvl="0" marL="457200" rtl="0">
              <a:spcBef>
                <a:spcPts val="0"/>
              </a:spcBef>
              <a:spcAft>
                <a:spcPts val="0"/>
              </a:spcAft>
              <a:buSzPts val="1800"/>
              <a:buNone/>
              <a:defRPr sz="1800"/>
            </a:lvl1pPr>
          </a:lstStyle>
          <a:p/>
        </p:txBody>
      </p:sp>
      <p:sp>
        <p:nvSpPr>
          <p:cNvPr id="89" name="Google Shape;89;p10"/>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90" name="Google Shape;90;p10"/>
          <p:cNvGrpSpPr/>
          <p:nvPr/>
        </p:nvGrpSpPr>
        <p:grpSpPr>
          <a:xfrm>
            <a:off x="145809" y="4337986"/>
            <a:ext cx="232524" cy="328270"/>
            <a:chOff x="7938657" y="1397104"/>
            <a:chExt cx="323850" cy="457200"/>
          </a:xfrm>
        </p:grpSpPr>
        <p:sp>
          <p:nvSpPr>
            <p:cNvPr id="91" name="Google Shape;91;p10"/>
            <p:cNvSpPr/>
            <p:nvPr/>
          </p:nvSpPr>
          <p:spPr>
            <a:xfrm>
              <a:off x="8081532" y="1397104"/>
              <a:ext cx="57150" cy="57150"/>
            </a:xfrm>
            <a:custGeom>
              <a:rect b="b" l="l" r="r" t="t"/>
              <a:pathLst>
                <a:path extrusionOk="0" h="57150" w="57150">
                  <a:moveTo>
                    <a:pt x="57150" y="28575"/>
                  </a:moveTo>
                  <a:cubicBezTo>
                    <a:pt x="57150" y="12764"/>
                    <a:pt x="44387" y="0"/>
                    <a:pt x="28575" y="0"/>
                  </a:cubicBezTo>
                  <a:cubicBezTo>
                    <a:pt x="12764" y="0"/>
                    <a:pt x="0" y="12764"/>
                    <a:pt x="0" y="28575"/>
                  </a:cubicBezTo>
                  <a:lnTo>
                    <a:pt x="0" y="57150"/>
                  </a:lnTo>
                  <a:lnTo>
                    <a:pt x="57150" y="57150"/>
                  </a:lnTo>
                  <a:lnTo>
                    <a:pt x="57150" y="2857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 name="Google Shape;92;p10"/>
            <p:cNvSpPr/>
            <p:nvPr/>
          </p:nvSpPr>
          <p:spPr>
            <a:xfrm>
              <a:off x="7938657" y="1463779"/>
              <a:ext cx="323850" cy="390525"/>
            </a:xfrm>
            <a:custGeom>
              <a:rect b="b" l="l" r="r" t="t"/>
              <a:pathLst>
                <a:path extrusionOk="0" h="390525" w="323850">
                  <a:moveTo>
                    <a:pt x="142875" y="180975"/>
                  </a:moveTo>
                  <a:lnTo>
                    <a:pt x="200025" y="180975"/>
                  </a:lnTo>
                  <a:lnTo>
                    <a:pt x="200025" y="161925"/>
                  </a:lnTo>
                  <a:lnTo>
                    <a:pt x="247650" y="161925"/>
                  </a:lnTo>
                  <a:cubicBezTo>
                    <a:pt x="289655" y="161925"/>
                    <a:pt x="323850" y="127730"/>
                    <a:pt x="323850" y="85725"/>
                  </a:cubicBezTo>
                  <a:cubicBezTo>
                    <a:pt x="323850" y="43720"/>
                    <a:pt x="289655" y="9525"/>
                    <a:pt x="247650" y="9525"/>
                  </a:cubicBezTo>
                  <a:lnTo>
                    <a:pt x="110871" y="9525"/>
                  </a:lnTo>
                  <a:cubicBezTo>
                    <a:pt x="104108" y="3620"/>
                    <a:pt x="95345" y="0"/>
                    <a:pt x="85725" y="0"/>
                  </a:cubicBezTo>
                  <a:lnTo>
                    <a:pt x="38100" y="0"/>
                  </a:lnTo>
                  <a:cubicBezTo>
                    <a:pt x="27623" y="0"/>
                    <a:pt x="18098" y="4286"/>
                    <a:pt x="11144" y="11144"/>
                  </a:cubicBezTo>
                  <a:cubicBezTo>
                    <a:pt x="4286" y="18097"/>
                    <a:pt x="0" y="27622"/>
                    <a:pt x="0" y="38100"/>
                  </a:cubicBezTo>
                  <a:cubicBezTo>
                    <a:pt x="0" y="59150"/>
                    <a:pt x="17050" y="76200"/>
                    <a:pt x="38100" y="76200"/>
                  </a:cubicBezTo>
                  <a:lnTo>
                    <a:pt x="85725" y="76200"/>
                  </a:lnTo>
                  <a:cubicBezTo>
                    <a:pt x="95345" y="76200"/>
                    <a:pt x="104108" y="72581"/>
                    <a:pt x="110871" y="66675"/>
                  </a:cubicBezTo>
                  <a:lnTo>
                    <a:pt x="247650" y="66675"/>
                  </a:lnTo>
                  <a:cubicBezTo>
                    <a:pt x="258128" y="66675"/>
                    <a:pt x="266700" y="75248"/>
                    <a:pt x="266700" y="85725"/>
                  </a:cubicBezTo>
                  <a:cubicBezTo>
                    <a:pt x="266700" y="96203"/>
                    <a:pt x="258128" y="104775"/>
                    <a:pt x="247650" y="104775"/>
                  </a:cubicBezTo>
                  <a:lnTo>
                    <a:pt x="200025" y="104775"/>
                  </a:lnTo>
                  <a:lnTo>
                    <a:pt x="200025" y="85725"/>
                  </a:lnTo>
                  <a:lnTo>
                    <a:pt x="142875" y="85725"/>
                  </a:lnTo>
                  <a:lnTo>
                    <a:pt x="142875" y="104775"/>
                  </a:lnTo>
                  <a:lnTo>
                    <a:pt x="114300" y="104775"/>
                  </a:lnTo>
                  <a:cubicBezTo>
                    <a:pt x="72295" y="104775"/>
                    <a:pt x="38100" y="138970"/>
                    <a:pt x="38100" y="180975"/>
                  </a:cubicBezTo>
                  <a:cubicBezTo>
                    <a:pt x="38100" y="222980"/>
                    <a:pt x="72295" y="257175"/>
                    <a:pt x="114300" y="257175"/>
                  </a:cubicBezTo>
                  <a:lnTo>
                    <a:pt x="209550" y="257175"/>
                  </a:lnTo>
                  <a:cubicBezTo>
                    <a:pt x="220028" y="257175"/>
                    <a:pt x="228600" y="265748"/>
                    <a:pt x="228600" y="276225"/>
                  </a:cubicBezTo>
                  <a:cubicBezTo>
                    <a:pt x="228600" y="286703"/>
                    <a:pt x="220028" y="295275"/>
                    <a:pt x="209550" y="295275"/>
                  </a:cubicBezTo>
                  <a:lnTo>
                    <a:pt x="200025" y="295275"/>
                  </a:lnTo>
                  <a:lnTo>
                    <a:pt x="200025" y="276225"/>
                  </a:lnTo>
                  <a:lnTo>
                    <a:pt x="142875" y="276225"/>
                  </a:lnTo>
                  <a:lnTo>
                    <a:pt x="142875" y="295275"/>
                  </a:lnTo>
                  <a:lnTo>
                    <a:pt x="123825" y="295275"/>
                  </a:lnTo>
                  <a:cubicBezTo>
                    <a:pt x="108014" y="295275"/>
                    <a:pt x="95250" y="308039"/>
                    <a:pt x="95250" y="323850"/>
                  </a:cubicBezTo>
                  <a:cubicBezTo>
                    <a:pt x="95250" y="339662"/>
                    <a:pt x="108014" y="352425"/>
                    <a:pt x="123825" y="352425"/>
                  </a:cubicBezTo>
                  <a:lnTo>
                    <a:pt x="142875" y="352425"/>
                  </a:lnTo>
                  <a:lnTo>
                    <a:pt x="142875" y="361950"/>
                  </a:lnTo>
                  <a:cubicBezTo>
                    <a:pt x="142875" y="365284"/>
                    <a:pt x="143447" y="368522"/>
                    <a:pt x="144590" y="371475"/>
                  </a:cubicBezTo>
                  <a:cubicBezTo>
                    <a:pt x="145066" y="372904"/>
                    <a:pt x="145637" y="374237"/>
                    <a:pt x="146304" y="375475"/>
                  </a:cubicBezTo>
                  <a:cubicBezTo>
                    <a:pt x="146590" y="376142"/>
                    <a:pt x="146971" y="376809"/>
                    <a:pt x="147447" y="377381"/>
                  </a:cubicBezTo>
                  <a:cubicBezTo>
                    <a:pt x="147733" y="377857"/>
                    <a:pt x="148019" y="378333"/>
                    <a:pt x="148400" y="378809"/>
                  </a:cubicBezTo>
                  <a:cubicBezTo>
                    <a:pt x="151638" y="383286"/>
                    <a:pt x="156115" y="386715"/>
                    <a:pt x="161354" y="388620"/>
                  </a:cubicBezTo>
                  <a:cubicBezTo>
                    <a:pt x="161830" y="388906"/>
                    <a:pt x="162401" y="389096"/>
                    <a:pt x="162973" y="389192"/>
                  </a:cubicBezTo>
                  <a:cubicBezTo>
                    <a:pt x="163640" y="389477"/>
                    <a:pt x="164306" y="389668"/>
                    <a:pt x="164973" y="389763"/>
                  </a:cubicBezTo>
                  <a:cubicBezTo>
                    <a:pt x="165449" y="389954"/>
                    <a:pt x="166021" y="389954"/>
                    <a:pt x="166592" y="390049"/>
                  </a:cubicBezTo>
                  <a:cubicBezTo>
                    <a:pt x="168212" y="390430"/>
                    <a:pt x="169831" y="390525"/>
                    <a:pt x="171450" y="390525"/>
                  </a:cubicBezTo>
                  <a:cubicBezTo>
                    <a:pt x="173069" y="390525"/>
                    <a:pt x="174689" y="390430"/>
                    <a:pt x="176308" y="390049"/>
                  </a:cubicBezTo>
                  <a:cubicBezTo>
                    <a:pt x="176879" y="389954"/>
                    <a:pt x="177451" y="389954"/>
                    <a:pt x="177927" y="389763"/>
                  </a:cubicBezTo>
                  <a:cubicBezTo>
                    <a:pt x="184690" y="388239"/>
                    <a:pt x="190595" y="384239"/>
                    <a:pt x="194501" y="378809"/>
                  </a:cubicBezTo>
                  <a:cubicBezTo>
                    <a:pt x="194881" y="378333"/>
                    <a:pt x="195167" y="377857"/>
                    <a:pt x="195453" y="377381"/>
                  </a:cubicBezTo>
                  <a:cubicBezTo>
                    <a:pt x="195929" y="376809"/>
                    <a:pt x="196310" y="376142"/>
                    <a:pt x="196596" y="375475"/>
                  </a:cubicBezTo>
                  <a:cubicBezTo>
                    <a:pt x="197263" y="374237"/>
                    <a:pt x="197834" y="372904"/>
                    <a:pt x="198311" y="371475"/>
                  </a:cubicBezTo>
                  <a:cubicBezTo>
                    <a:pt x="199454" y="368522"/>
                    <a:pt x="200025" y="365284"/>
                    <a:pt x="200025" y="361950"/>
                  </a:cubicBezTo>
                  <a:lnTo>
                    <a:pt x="200025" y="352425"/>
                  </a:lnTo>
                  <a:lnTo>
                    <a:pt x="209550" y="352425"/>
                  </a:lnTo>
                  <a:cubicBezTo>
                    <a:pt x="251555" y="352425"/>
                    <a:pt x="285750" y="318230"/>
                    <a:pt x="285750" y="276225"/>
                  </a:cubicBezTo>
                  <a:cubicBezTo>
                    <a:pt x="285750" y="234220"/>
                    <a:pt x="251555" y="200025"/>
                    <a:pt x="209550" y="200025"/>
                  </a:cubicBezTo>
                  <a:lnTo>
                    <a:pt x="114300" y="200025"/>
                  </a:lnTo>
                  <a:cubicBezTo>
                    <a:pt x="103823" y="200025"/>
                    <a:pt x="95250" y="191453"/>
                    <a:pt x="95250" y="180975"/>
                  </a:cubicBezTo>
                  <a:cubicBezTo>
                    <a:pt x="95250" y="170498"/>
                    <a:pt x="103823" y="161925"/>
                    <a:pt x="114300" y="161925"/>
                  </a:cubicBezTo>
                  <a:lnTo>
                    <a:pt x="142875" y="161925"/>
                  </a:lnTo>
                  <a:lnTo>
                    <a:pt x="142875" y="180975"/>
                  </a:lnTo>
                  <a:close/>
                  <a:moveTo>
                    <a:pt x="38100" y="38100"/>
                  </a:moveTo>
                  <a:cubicBezTo>
                    <a:pt x="32861" y="38100"/>
                    <a:pt x="28575" y="33814"/>
                    <a:pt x="28575" y="28575"/>
                  </a:cubicBezTo>
                  <a:cubicBezTo>
                    <a:pt x="28575" y="23336"/>
                    <a:pt x="32861" y="19050"/>
                    <a:pt x="38100" y="19050"/>
                  </a:cubicBezTo>
                  <a:cubicBezTo>
                    <a:pt x="43339" y="19050"/>
                    <a:pt x="47625" y="23336"/>
                    <a:pt x="47625" y="28575"/>
                  </a:cubicBezTo>
                  <a:cubicBezTo>
                    <a:pt x="47625" y="33814"/>
                    <a:pt x="43339" y="38100"/>
                    <a:pt x="38100" y="3810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9.xml"/><Relationship Id="rId10" Type="http://schemas.openxmlformats.org/officeDocument/2006/relationships/slideLayout" Target="../slideLayouts/slideLayout28.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6" Type="http://schemas.openxmlformats.org/officeDocument/2006/relationships/theme" Target="../theme/theme2.xml"/><Relationship Id="rId5" Type="http://schemas.openxmlformats.org/officeDocument/2006/relationships/slideLayout" Target="../slideLayouts/slideLayout23.xml"/><Relationship Id="rId6" Type="http://schemas.openxmlformats.org/officeDocument/2006/relationships/slideLayout" Target="../slideLayouts/slideLayout24.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55300" y="659450"/>
            <a:ext cx="6602100" cy="749400"/>
          </a:xfrm>
          <a:prstGeom prst="rect">
            <a:avLst/>
          </a:prstGeom>
          <a:noFill/>
          <a:ln>
            <a:noFill/>
          </a:ln>
        </p:spPr>
        <p:txBody>
          <a:bodyPr anchorCtr="0" anchor="ctr" bIns="0" lIns="0" spcFirstLastPara="1" rIns="0" wrap="square" tIns="0">
            <a:noAutofit/>
          </a:bodyPr>
          <a:lstStyle>
            <a:lvl1pPr lvl="0"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1pPr>
            <a:lvl2pPr lvl="1"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2pPr>
            <a:lvl3pPr lvl="2"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3pPr>
            <a:lvl4pPr lvl="3"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4pPr>
            <a:lvl5pPr lvl="4"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5pPr>
            <a:lvl6pPr lvl="5"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6pPr>
            <a:lvl7pPr lvl="6"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7pPr>
            <a:lvl8pPr lvl="7"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8pPr>
            <a:lvl9pPr lvl="8"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9pPr>
          </a:lstStyle>
          <a:p/>
        </p:txBody>
      </p:sp>
      <p:sp>
        <p:nvSpPr>
          <p:cNvPr id="7" name="Google Shape;7;p1"/>
          <p:cNvSpPr txBox="1"/>
          <p:nvPr>
            <p:ph idx="1" type="body"/>
          </p:nvPr>
        </p:nvSpPr>
        <p:spPr>
          <a:xfrm>
            <a:off x="855300" y="1353948"/>
            <a:ext cx="4844100" cy="3033900"/>
          </a:xfrm>
          <a:prstGeom prst="rect">
            <a:avLst/>
          </a:prstGeom>
          <a:noFill/>
          <a:ln>
            <a:noFill/>
          </a:ln>
        </p:spPr>
        <p:txBody>
          <a:bodyPr anchorCtr="0" anchor="t" bIns="0" lIns="0" spcFirstLastPara="1" rIns="0" wrap="square" tIns="0">
            <a:noAutofit/>
          </a:bodyPr>
          <a:lstStyle>
            <a:lvl1pPr indent="-381000" lvl="0" marL="457200" rtl="0">
              <a:lnSpc>
                <a:spcPct val="115000"/>
              </a:lnSpc>
              <a:spcBef>
                <a:spcPts val="600"/>
              </a:spcBef>
              <a:spcAft>
                <a:spcPts val="0"/>
              </a:spcAft>
              <a:buClr>
                <a:schemeClr val="accent1"/>
              </a:buClr>
              <a:buSzPts val="2400"/>
              <a:buFont typeface="News Cycle"/>
              <a:buChar char="•"/>
              <a:defRPr sz="2400">
                <a:solidFill>
                  <a:schemeClr val="dk1"/>
                </a:solidFill>
                <a:latin typeface="News Cycle"/>
                <a:ea typeface="News Cycle"/>
                <a:cs typeface="News Cycle"/>
                <a:sym typeface="News Cycle"/>
              </a:defRPr>
            </a:lvl1pPr>
            <a:lvl2pPr indent="-381000" lvl="1" marL="914400" rtl="0">
              <a:lnSpc>
                <a:spcPct val="115000"/>
              </a:lnSpc>
              <a:spcBef>
                <a:spcPts val="0"/>
              </a:spcBef>
              <a:spcAft>
                <a:spcPts val="0"/>
              </a:spcAft>
              <a:buClr>
                <a:schemeClr val="dk2"/>
              </a:buClr>
              <a:buSzPts val="2400"/>
              <a:buFont typeface="News Cycle"/>
              <a:buChar char="•"/>
              <a:defRPr sz="2400">
                <a:solidFill>
                  <a:schemeClr val="dk1"/>
                </a:solidFill>
                <a:latin typeface="News Cycle"/>
                <a:ea typeface="News Cycle"/>
                <a:cs typeface="News Cycle"/>
                <a:sym typeface="News Cycle"/>
              </a:defRPr>
            </a:lvl2pPr>
            <a:lvl3pPr indent="-381000" lvl="2" marL="1371600" rtl="0">
              <a:lnSpc>
                <a:spcPct val="115000"/>
              </a:lnSpc>
              <a:spcBef>
                <a:spcPts val="0"/>
              </a:spcBef>
              <a:spcAft>
                <a:spcPts val="0"/>
              </a:spcAft>
              <a:buClr>
                <a:schemeClr val="lt2"/>
              </a:buClr>
              <a:buSzPts val="2400"/>
              <a:buFont typeface="News Cycle"/>
              <a:buChar char="•"/>
              <a:defRPr sz="2400">
                <a:solidFill>
                  <a:schemeClr val="dk1"/>
                </a:solidFill>
                <a:latin typeface="News Cycle"/>
                <a:ea typeface="News Cycle"/>
                <a:cs typeface="News Cycle"/>
                <a:sym typeface="News Cycle"/>
              </a:defRPr>
            </a:lvl3pPr>
            <a:lvl4pPr indent="-381000" lvl="3" marL="1828800" rtl="0">
              <a:lnSpc>
                <a:spcPct val="115000"/>
              </a:lnSpc>
              <a:spcBef>
                <a:spcPts val="0"/>
              </a:spcBef>
              <a:spcAft>
                <a:spcPts val="0"/>
              </a:spcAft>
              <a:buClr>
                <a:schemeClr val="lt2"/>
              </a:buClr>
              <a:buSzPts val="2400"/>
              <a:buFont typeface="News Cycle"/>
              <a:buChar char="•"/>
              <a:defRPr sz="2400">
                <a:solidFill>
                  <a:schemeClr val="dk1"/>
                </a:solidFill>
                <a:latin typeface="News Cycle"/>
                <a:ea typeface="News Cycle"/>
                <a:cs typeface="News Cycle"/>
                <a:sym typeface="News Cycle"/>
              </a:defRPr>
            </a:lvl4pPr>
            <a:lvl5pPr indent="-381000" lvl="4" marL="22860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indent="-381000" lvl="5" marL="27432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indent="-381000" lvl="6" marL="32004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indent="-381000" lvl="7" marL="36576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indent="-381000" lvl="8" marL="41148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p:txBody>
      </p:sp>
      <p:sp>
        <p:nvSpPr>
          <p:cNvPr id="8" name="Google Shape;8;p1"/>
          <p:cNvSpPr txBox="1"/>
          <p:nvPr>
            <p:ph idx="12" type="sldNum"/>
          </p:nvPr>
        </p:nvSpPr>
        <p:spPr>
          <a:xfrm>
            <a:off x="8603825" y="4730500"/>
            <a:ext cx="349200" cy="279900"/>
          </a:xfrm>
          <a:prstGeom prst="rect">
            <a:avLst/>
          </a:prstGeom>
          <a:noFill/>
          <a:ln>
            <a:noFill/>
          </a:ln>
        </p:spPr>
        <p:txBody>
          <a:bodyPr anchorCtr="0" anchor="ctr" bIns="0" lIns="0" spcFirstLastPara="1" rIns="0" wrap="square" tIns="0">
            <a:noAutofit/>
          </a:bodyPr>
          <a:lstStyle>
            <a:lvl1pPr lvl="0" rtl="0" algn="r">
              <a:buNone/>
              <a:defRPr sz="1300">
                <a:solidFill>
                  <a:schemeClr val="dk2"/>
                </a:solidFill>
                <a:latin typeface="News Cycle"/>
                <a:ea typeface="News Cycle"/>
                <a:cs typeface="News Cycle"/>
                <a:sym typeface="News Cycle"/>
              </a:defRPr>
            </a:lvl1pPr>
            <a:lvl2pPr lvl="1" rtl="0" algn="r">
              <a:buNone/>
              <a:defRPr sz="1300">
                <a:solidFill>
                  <a:schemeClr val="dk2"/>
                </a:solidFill>
                <a:latin typeface="News Cycle"/>
                <a:ea typeface="News Cycle"/>
                <a:cs typeface="News Cycle"/>
                <a:sym typeface="News Cycle"/>
              </a:defRPr>
            </a:lvl2pPr>
            <a:lvl3pPr lvl="2" rtl="0" algn="r">
              <a:buNone/>
              <a:defRPr sz="1300">
                <a:solidFill>
                  <a:schemeClr val="dk2"/>
                </a:solidFill>
                <a:latin typeface="News Cycle"/>
                <a:ea typeface="News Cycle"/>
                <a:cs typeface="News Cycle"/>
                <a:sym typeface="News Cycle"/>
              </a:defRPr>
            </a:lvl3pPr>
            <a:lvl4pPr lvl="3" rtl="0" algn="r">
              <a:buNone/>
              <a:defRPr sz="1300">
                <a:solidFill>
                  <a:schemeClr val="dk2"/>
                </a:solidFill>
                <a:latin typeface="News Cycle"/>
                <a:ea typeface="News Cycle"/>
                <a:cs typeface="News Cycle"/>
                <a:sym typeface="News Cycle"/>
              </a:defRPr>
            </a:lvl4pPr>
            <a:lvl5pPr lvl="4" rtl="0" algn="r">
              <a:buNone/>
              <a:defRPr sz="1300">
                <a:solidFill>
                  <a:schemeClr val="dk2"/>
                </a:solidFill>
                <a:latin typeface="News Cycle"/>
                <a:ea typeface="News Cycle"/>
                <a:cs typeface="News Cycle"/>
                <a:sym typeface="News Cycle"/>
              </a:defRPr>
            </a:lvl5pPr>
            <a:lvl6pPr lvl="5" rtl="0" algn="r">
              <a:buNone/>
              <a:defRPr sz="1300">
                <a:solidFill>
                  <a:schemeClr val="dk2"/>
                </a:solidFill>
                <a:latin typeface="News Cycle"/>
                <a:ea typeface="News Cycle"/>
                <a:cs typeface="News Cycle"/>
                <a:sym typeface="News Cycle"/>
              </a:defRPr>
            </a:lvl6pPr>
            <a:lvl7pPr lvl="6" rtl="0" algn="r">
              <a:buNone/>
              <a:defRPr sz="1300">
                <a:solidFill>
                  <a:schemeClr val="dk2"/>
                </a:solidFill>
                <a:latin typeface="News Cycle"/>
                <a:ea typeface="News Cycle"/>
                <a:cs typeface="News Cycle"/>
                <a:sym typeface="News Cycle"/>
              </a:defRPr>
            </a:lvl7pPr>
            <a:lvl8pPr lvl="7" rtl="0" algn="r">
              <a:buNone/>
              <a:defRPr sz="1300">
                <a:solidFill>
                  <a:schemeClr val="dk2"/>
                </a:solidFill>
                <a:latin typeface="News Cycle"/>
                <a:ea typeface="News Cycle"/>
                <a:cs typeface="News Cycle"/>
                <a:sym typeface="News Cycle"/>
              </a:defRPr>
            </a:lvl8pPr>
            <a:lvl9pPr lvl="8" rtl="0" algn="r">
              <a:buNone/>
              <a:defRPr sz="1300">
                <a:solidFill>
                  <a:schemeClr val="dk2"/>
                </a:solidFill>
                <a:latin typeface="News Cycle"/>
                <a:ea typeface="News Cycle"/>
                <a:cs typeface="News Cycle"/>
                <a:sym typeface="News Cycl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rgbClr val="FFFFFF">
            <a:alpha val="68720"/>
          </a:srgbClr>
        </a:solidFill>
      </p:bgPr>
    </p:bg>
    <p:spTree>
      <p:nvGrpSpPr>
        <p:cNvPr id="128" name="Shape 128"/>
        <p:cNvGrpSpPr/>
        <p:nvPr/>
      </p:nvGrpSpPr>
      <p:grpSpPr>
        <a:xfrm>
          <a:off x="0" y="0"/>
          <a:ext cx="0" cy="0"/>
          <a:chOff x="0" y="0"/>
          <a:chExt cx="0" cy="0"/>
        </a:xfrm>
      </p:grpSpPr>
      <p:sp>
        <p:nvSpPr>
          <p:cNvPr id="129" name="Google Shape;129;p20"/>
          <p:cNvSpPr txBox="1"/>
          <p:nvPr>
            <p:ph type="title"/>
          </p:nvPr>
        </p:nvSpPr>
        <p:spPr>
          <a:xfrm>
            <a:off x="855300" y="659450"/>
            <a:ext cx="6602100" cy="749400"/>
          </a:xfrm>
          <a:prstGeom prst="rect">
            <a:avLst/>
          </a:prstGeom>
          <a:noFill/>
          <a:ln>
            <a:noFill/>
          </a:ln>
        </p:spPr>
        <p:txBody>
          <a:bodyPr anchorCtr="0" anchor="ctr" bIns="0" lIns="0" spcFirstLastPara="1" rIns="0" wrap="square" tIns="0">
            <a:noAutofit/>
          </a:bodyPr>
          <a:lstStyle>
            <a:lvl1pPr lvl="0"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1pPr>
            <a:lvl2pPr lvl="1"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2pPr>
            <a:lvl3pPr lvl="2"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3pPr>
            <a:lvl4pPr lvl="3"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4pPr>
            <a:lvl5pPr lvl="4"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5pPr>
            <a:lvl6pPr lvl="5"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6pPr>
            <a:lvl7pPr lvl="6"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7pPr>
            <a:lvl8pPr lvl="7"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8pPr>
            <a:lvl9pPr lvl="8" rtl="0">
              <a:lnSpc>
                <a:spcPct val="90000"/>
              </a:lnSpc>
              <a:spcBef>
                <a:spcPts val="0"/>
              </a:spcBef>
              <a:spcAft>
                <a:spcPts val="0"/>
              </a:spcAft>
              <a:buClr>
                <a:schemeClr val="accent2"/>
              </a:buClr>
              <a:buSzPts val="3200"/>
              <a:buFont typeface="Cabin Condensed SemiBold"/>
              <a:buNone/>
              <a:defRPr sz="3200">
                <a:solidFill>
                  <a:schemeClr val="accent2"/>
                </a:solidFill>
                <a:latin typeface="Cabin Condensed SemiBold"/>
                <a:ea typeface="Cabin Condensed SemiBold"/>
                <a:cs typeface="Cabin Condensed SemiBold"/>
                <a:sym typeface="Cabin Condensed SemiBold"/>
              </a:defRPr>
            </a:lvl9pPr>
          </a:lstStyle>
          <a:p/>
        </p:txBody>
      </p:sp>
      <p:sp>
        <p:nvSpPr>
          <p:cNvPr id="130" name="Google Shape;130;p20"/>
          <p:cNvSpPr txBox="1"/>
          <p:nvPr>
            <p:ph idx="1" type="body"/>
          </p:nvPr>
        </p:nvSpPr>
        <p:spPr>
          <a:xfrm>
            <a:off x="855300" y="1353948"/>
            <a:ext cx="4844100" cy="3033900"/>
          </a:xfrm>
          <a:prstGeom prst="rect">
            <a:avLst/>
          </a:prstGeom>
          <a:noFill/>
          <a:ln>
            <a:noFill/>
          </a:ln>
        </p:spPr>
        <p:txBody>
          <a:bodyPr anchorCtr="0" anchor="t" bIns="0" lIns="0" spcFirstLastPara="1" rIns="0" wrap="square" tIns="0">
            <a:noAutofit/>
          </a:bodyPr>
          <a:lstStyle>
            <a:lvl1pPr indent="-381000" lvl="0" marL="457200" rtl="0">
              <a:lnSpc>
                <a:spcPct val="115000"/>
              </a:lnSpc>
              <a:spcBef>
                <a:spcPts val="600"/>
              </a:spcBef>
              <a:spcAft>
                <a:spcPts val="0"/>
              </a:spcAft>
              <a:buClr>
                <a:schemeClr val="accent1"/>
              </a:buClr>
              <a:buSzPts val="2400"/>
              <a:buFont typeface="News Cycle"/>
              <a:buChar char="•"/>
              <a:defRPr sz="2400">
                <a:solidFill>
                  <a:schemeClr val="dk1"/>
                </a:solidFill>
                <a:latin typeface="News Cycle"/>
                <a:ea typeface="News Cycle"/>
                <a:cs typeface="News Cycle"/>
                <a:sym typeface="News Cycle"/>
              </a:defRPr>
            </a:lvl1pPr>
            <a:lvl2pPr indent="-381000" lvl="1" marL="914400" rtl="0">
              <a:lnSpc>
                <a:spcPct val="115000"/>
              </a:lnSpc>
              <a:spcBef>
                <a:spcPts val="0"/>
              </a:spcBef>
              <a:spcAft>
                <a:spcPts val="0"/>
              </a:spcAft>
              <a:buClr>
                <a:schemeClr val="dk2"/>
              </a:buClr>
              <a:buSzPts val="2400"/>
              <a:buFont typeface="News Cycle"/>
              <a:buChar char="•"/>
              <a:defRPr sz="2400">
                <a:solidFill>
                  <a:schemeClr val="dk1"/>
                </a:solidFill>
                <a:latin typeface="News Cycle"/>
                <a:ea typeface="News Cycle"/>
                <a:cs typeface="News Cycle"/>
                <a:sym typeface="News Cycle"/>
              </a:defRPr>
            </a:lvl2pPr>
            <a:lvl3pPr indent="-381000" lvl="2" marL="1371600" rtl="0">
              <a:lnSpc>
                <a:spcPct val="115000"/>
              </a:lnSpc>
              <a:spcBef>
                <a:spcPts val="0"/>
              </a:spcBef>
              <a:spcAft>
                <a:spcPts val="0"/>
              </a:spcAft>
              <a:buClr>
                <a:schemeClr val="lt2"/>
              </a:buClr>
              <a:buSzPts val="2400"/>
              <a:buFont typeface="News Cycle"/>
              <a:buChar char="•"/>
              <a:defRPr sz="2400">
                <a:solidFill>
                  <a:schemeClr val="dk1"/>
                </a:solidFill>
                <a:latin typeface="News Cycle"/>
                <a:ea typeface="News Cycle"/>
                <a:cs typeface="News Cycle"/>
                <a:sym typeface="News Cycle"/>
              </a:defRPr>
            </a:lvl3pPr>
            <a:lvl4pPr indent="-381000" lvl="3" marL="1828800" rtl="0">
              <a:lnSpc>
                <a:spcPct val="115000"/>
              </a:lnSpc>
              <a:spcBef>
                <a:spcPts val="0"/>
              </a:spcBef>
              <a:spcAft>
                <a:spcPts val="0"/>
              </a:spcAft>
              <a:buClr>
                <a:schemeClr val="lt2"/>
              </a:buClr>
              <a:buSzPts val="2400"/>
              <a:buFont typeface="News Cycle"/>
              <a:buChar char="•"/>
              <a:defRPr sz="2400">
                <a:solidFill>
                  <a:schemeClr val="dk1"/>
                </a:solidFill>
                <a:latin typeface="News Cycle"/>
                <a:ea typeface="News Cycle"/>
                <a:cs typeface="News Cycle"/>
                <a:sym typeface="News Cycle"/>
              </a:defRPr>
            </a:lvl4pPr>
            <a:lvl5pPr indent="-381000" lvl="4" marL="22860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5pPr>
            <a:lvl6pPr indent="-381000" lvl="5" marL="27432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6pPr>
            <a:lvl7pPr indent="-381000" lvl="6" marL="32004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7pPr>
            <a:lvl8pPr indent="-381000" lvl="7" marL="36576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8pPr>
            <a:lvl9pPr indent="-381000" lvl="8" marL="4114800" rtl="0">
              <a:lnSpc>
                <a:spcPct val="115000"/>
              </a:lnSpc>
              <a:spcBef>
                <a:spcPts val="0"/>
              </a:spcBef>
              <a:spcAft>
                <a:spcPts val="0"/>
              </a:spcAft>
              <a:buClr>
                <a:schemeClr val="dk1"/>
              </a:buClr>
              <a:buSzPts val="2400"/>
              <a:buFont typeface="News Cycle"/>
              <a:buChar char="■"/>
              <a:defRPr sz="2400">
                <a:solidFill>
                  <a:schemeClr val="dk1"/>
                </a:solidFill>
                <a:latin typeface="News Cycle"/>
                <a:ea typeface="News Cycle"/>
                <a:cs typeface="News Cycle"/>
                <a:sym typeface="News Cycle"/>
              </a:defRPr>
            </a:lvl9pPr>
          </a:lstStyle>
          <a:p/>
        </p:txBody>
      </p:sp>
      <p:sp>
        <p:nvSpPr>
          <p:cNvPr id="131" name="Google Shape;131;p20"/>
          <p:cNvSpPr txBox="1"/>
          <p:nvPr>
            <p:ph idx="12" type="sldNum"/>
          </p:nvPr>
        </p:nvSpPr>
        <p:spPr>
          <a:xfrm>
            <a:off x="8603825" y="4730500"/>
            <a:ext cx="349200" cy="279900"/>
          </a:xfrm>
          <a:prstGeom prst="rect">
            <a:avLst/>
          </a:prstGeom>
          <a:noFill/>
          <a:ln>
            <a:noFill/>
          </a:ln>
        </p:spPr>
        <p:txBody>
          <a:bodyPr anchorCtr="0" anchor="ctr" bIns="0" lIns="0" spcFirstLastPara="1" rIns="0" wrap="square" tIns="0">
            <a:noAutofit/>
          </a:bodyPr>
          <a:lstStyle>
            <a:lvl1pPr lvl="0" rtl="0" algn="r">
              <a:buNone/>
              <a:defRPr sz="1300">
                <a:solidFill>
                  <a:schemeClr val="dk2"/>
                </a:solidFill>
                <a:latin typeface="News Cycle"/>
                <a:ea typeface="News Cycle"/>
                <a:cs typeface="News Cycle"/>
                <a:sym typeface="News Cycle"/>
              </a:defRPr>
            </a:lvl1pPr>
            <a:lvl2pPr lvl="1" rtl="0" algn="r">
              <a:buNone/>
              <a:defRPr sz="1300">
                <a:solidFill>
                  <a:schemeClr val="dk2"/>
                </a:solidFill>
                <a:latin typeface="News Cycle"/>
                <a:ea typeface="News Cycle"/>
                <a:cs typeface="News Cycle"/>
                <a:sym typeface="News Cycle"/>
              </a:defRPr>
            </a:lvl2pPr>
            <a:lvl3pPr lvl="2" rtl="0" algn="r">
              <a:buNone/>
              <a:defRPr sz="1300">
                <a:solidFill>
                  <a:schemeClr val="dk2"/>
                </a:solidFill>
                <a:latin typeface="News Cycle"/>
                <a:ea typeface="News Cycle"/>
                <a:cs typeface="News Cycle"/>
                <a:sym typeface="News Cycle"/>
              </a:defRPr>
            </a:lvl3pPr>
            <a:lvl4pPr lvl="3" rtl="0" algn="r">
              <a:buNone/>
              <a:defRPr sz="1300">
                <a:solidFill>
                  <a:schemeClr val="dk2"/>
                </a:solidFill>
                <a:latin typeface="News Cycle"/>
                <a:ea typeface="News Cycle"/>
                <a:cs typeface="News Cycle"/>
                <a:sym typeface="News Cycle"/>
              </a:defRPr>
            </a:lvl4pPr>
            <a:lvl5pPr lvl="4" rtl="0" algn="r">
              <a:buNone/>
              <a:defRPr sz="1300">
                <a:solidFill>
                  <a:schemeClr val="dk2"/>
                </a:solidFill>
                <a:latin typeface="News Cycle"/>
                <a:ea typeface="News Cycle"/>
                <a:cs typeface="News Cycle"/>
                <a:sym typeface="News Cycle"/>
              </a:defRPr>
            </a:lvl5pPr>
            <a:lvl6pPr lvl="5" rtl="0" algn="r">
              <a:buNone/>
              <a:defRPr sz="1300">
                <a:solidFill>
                  <a:schemeClr val="dk2"/>
                </a:solidFill>
                <a:latin typeface="News Cycle"/>
                <a:ea typeface="News Cycle"/>
                <a:cs typeface="News Cycle"/>
                <a:sym typeface="News Cycle"/>
              </a:defRPr>
            </a:lvl6pPr>
            <a:lvl7pPr lvl="6" rtl="0" algn="r">
              <a:buNone/>
              <a:defRPr sz="1300">
                <a:solidFill>
                  <a:schemeClr val="dk2"/>
                </a:solidFill>
                <a:latin typeface="News Cycle"/>
                <a:ea typeface="News Cycle"/>
                <a:cs typeface="News Cycle"/>
                <a:sym typeface="News Cycle"/>
              </a:defRPr>
            </a:lvl7pPr>
            <a:lvl8pPr lvl="7" rtl="0" algn="r">
              <a:buNone/>
              <a:defRPr sz="1300">
                <a:solidFill>
                  <a:schemeClr val="dk2"/>
                </a:solidFill>
                <a:latin typeface="News Cycle"/>
                <a:ea typeface="News Cycle"/>
                <a:cs typeface="News Cycle"/>
                <a:sym typeface="News Cycle"/>
              </a:defRPr>
            </a:lvl8pPr>
            <a:lvl9pPr lvl="8" rtl="0" algn="r">
              <a:buNone/>
              <a:defRPr sz="1300">
                <a:solidFill>
                  <a:schemeClr val="dk2"/>
                </a:solidFill>
                <a:latin typeface="News Cycle"/>
                <a:ea typeface="News Cycle"/>
                <a:cs typeface="News Cycle"/>
                <a:sym typeface="News Cycl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20.png"/><Relationship Id="rId5"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20.png"/><Relationship Id="rId5"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23.png"/><Relationship Id="rId5"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1.png"/><Relationship Id="rId7" Type="http://schemas.openxmlformats.org/officeDocument/2006/relationships/image" Target="../media/image5.png"/><Relationship Id="rId8"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4.png"/><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4.png"/><Relationship Id="rId4" Type="http://schemas.openxmlformats.org/officeDocument/2006/relationships/image" Target="../media/image3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4.png"/><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4.png"/><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4.png"/><Relationship Id="rId4" Type="http://schemas.openxmlformats.org/officeDocument/2006/relationships/image" Target="../media/image3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4.png"/><Relationship Id="rId4" Type="http://schemas.openxmlformats.org/officeDocument/2006/relationships/image" Target="../media/image29.png"/><Relationship Id="rId5" Type="http://schemas.openxmlformats.org/officeDocument/2006/relationships/image" Target="../media/image43.png"/><Relationship Id="rId6"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5.xml"/><Relationship Id="rId3" Type="http://schemas.openxmlformats.org/officeDocument/2006/relationships/image" Target="../media/image4.png"/></Relationships>
</file>

<file path=ppt/slides/_rels/slide36.xml.rels><?xml version="1.0" encoding="UTF-8" standalone="yes"?><Relationships xmlns="http://schemas.openxmlformats.org/package/2006/relationships"><Relationship Id="rId11" Type="http://schemas.openxmlformats.org/officeDocument/2006/relationships/hyperlink" Target="https://docs.google.com/document/d/1eSigHOAgQs8Mm9mD9vo23st_EgLaDQearWW--F_FLAg/edit" TargetMode="External"/><Relationship Id="rId10" Type="http://schemas.openxmlformats.org/officeDocument/2006/relationships/hyperlink" Target="https://docs.google.com/document/d/1pyegSJMAwFgY_4XJ5TcpDyCvbxWiqj1gk5zr67sEOgc/edit?usp=sharing" TargetMode="External"/><Relationship Id="rId1" Type="http://schemas.openxmlformats.org/officeDocument/2006/relationships/slideLayout" Target="../slideLayouts/slideLayout10.xml"/><Relationship Id="rId2" Type="http://schemas.openxmlformats.org/officeDocument/2006/relationships/notesSlide" Target="../notesSlides/notesSlide36.xml"/><Relationship Id="rId3" Type="http://schemas.openxmlformats.org/officeDocument/2006/relationships/hyperlink" Target="https://docs.google.com/document/d/19b3RFVPrfbhG708tbZHvWg_v5kBvMiuNDwQ9qi3aNds/edit?usp=sharing" TargetMode="External"/><Relationship Id="rId4" Type="http://schemas.openxmlformats.org/officeDocument/2006/relationships/hyperlink" Target="https://docs.google.com/document/d/1p7obbfPe5wI_7RE4BKBknbo-jn6VQYBbZ1_yRGpIhnc/edit?usp=sharing" TargetMode="External"/><Relationship Id="rId9" Type="http://schemas.openxmlformats.org/officeDocument/2006/relationships/hyperlink" Target="https://docs.google.com/document/d/1hbwlAtNbP62H6nrRfQPhy6NWwt-LoHdF68uDNBUky34/edit?usp=sharing" TargetMode="External"/><Relationship Id="rId5" Type="http://schemas.openxmlformats.org/officeDocument/2006/relationships/hyperlink" Target="https://docs.google.com/document/d/1Nc-y3G2DnUifFaje0yFSNcm5Oivk07dD8rwQT-VFJdU/edit?usp=sharing" TargetMode="External"/><Relationship Id="rId6" Type="http://schemas.openxmlformats.org/officeDocument/2006/relationships/hyperlink" Target="https://docs.google.com/document/d/1fpld5OP1tw2_BtiW_PbKkHPeLmSbBdn1F3kiEa0fyQE/edit?usp=sharing" TargetMode="External"/><Relationship Id="rId7" Type="http://schemas.openxmlformats.org/officeDocument/2006/relationships/hyperlink" Target="https://docs.google.com/document/d/1oYK3lmuji4lyx7rhzKCrRn5eTFVsd9lfRLlqh119YgA/edit?usp=sharing" TargetMode="External"/><Relationship Id="rId8" Type="http://schemas.openxmlformats.org/officeDocument/2006/relationships/hyperlink" Target="https://www.figma.com/file/DSgazxvGULbbsE81VnX8qs/377E-Health-Insurance-Education?node-id=3%3A0"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7.xml"/><Relationship Id="rId3" Type="http://schemas.openxmlformats.org/officeDocument/2006/relationships/hyperlink" Target="https://en.wikipedia.org/wiki/Porcupine_(Cheyenne)"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8.xml"/><Relationship Id="rId3" Type="http://schemas.openxmlformats.org/officeDocument/2006/relationships/image" Target="../media/image41.png"/><Relationship Id="rId4" Type="http://schemas.openxmlformats.org/officeDocument/2006/relationships/image" Target="../media/image4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 Id="rId3" Type="http://schemas.openxmlformats.org/officeDocument/2006/relationships/image" Target="../media/image3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 Id="rId3" Type="http://schemas.openxmlformats.org/officeDocument/2006/relationships/image" Target="../media/image3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 Id="rId3" Type="http://schemas.openxmlformats.org/officeDocument/2006/relationships/image" Target="../media/image3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 Id="rId3" Type="http://schemas.openxmlformats.org/officeDocument/2006/relationships/image" Target="../media/image28.png"/><Relationship Id="rId4" Type="http://schemas.openxmlformats.org/officeDocument/2006/relationships/image" Target="../media/image42.png"/><Relationship Id="rId5" Type="http://schemas.openxmlformats.org/officeDocument/2006/relationships/image" Target="../media/image3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 Id="rId3" Type="http://schemas.openxmlformats.org/officeDocument/2006/relationships/image" Target="../media/image3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 Id="rId3" Type="http://schemas.openxmlformats.org/officeDocument/2006/relationships/image" Target="../media/image33.png"/><Relationship Id="rId4" Type="http://schemas.openxmlformats.org/officeDocument/2006/relationships/image" Target="../media/image3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image" Target="../media/image3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 Id="rId3" Type="http://schemas.openxmlformats.org/officeDocument/2006/relationships/image" Target="../media/image33.png"/><Relationship Id="rId4" Type="http://schemas.openxmlformats.org/officeDocument/2006/relationships/image" Target="../media/image3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1.xml"/><Relationship Id="rId3" Type="http://schemas.openxmlformats.org/officeDocument/2006/relationships/image" Target="../media/image3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2.xml"/><Relationship Id="rId3" Type="http://schemas.openxmlformats.org/officeDocument/2006/relationships/image" Target="../media/image35.png"/><Relationship Id="rId4" Type="http://schemas.openxmlformats.org/officeDocument/2006/relationships/image" Target="../media/image3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3.xml"/><Relationship Id="rId3" Type="http://schemas.openxmlformats.org/officeDocument/2006/relationships/image" Target="../media/image3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2.png"/><Relationship Id="rId4" Type="http://schemas.openxmlformats.org/officeDocument/2006/relationships/image" Target="../media/image4.png"/><Relationship Id="rId5"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21.png"/><Relationship Id="rId5"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descr="GitHub - testing-library/angular-testing-library: 🦔 Simple and complete  Angular testing utilities that encourage good testing practices" id="241" name="Google Shape;241;p36"/>
          <p:cNvPicPr preferRelativeResize="0"/>
          <p:nvPr/>
        </p:nvPicPr>
        <p:blipFill>
          <a:blip r:embed="rId3">
            <a:alphaModFix/>
          </a:blip>
          <a:stretch>
            <a:fillRect/>
          </a:stretch>
        </p:blipFill>
        <p:spPr>
          <a:xfrm flipH="1" rot="-780046">
            <a:off x="6519410" y="1923787"/>
            <a:ext cx="490755" cy="490752"/>
          </a:xfrm>
          <a:prstGeom prst="rect">
            <a:avLst/>
          </a:prstGeom>
          <a:noFill/>
          <a:ln>
            <a:noFill/>
          </a:ln>
        </p:spPr>
      </p:pic>
      <p:sp>
        <p:nvSpPr>
          <p:cNvPr id="242" name="Google Shape;242;p36"/>
          <p:cNvSpPr txBox="1"/>
          <p:nvPr>
            <p:ph type="ctrTitle"/>
          </p:nvPr>
        </p:nvSpPr>
        <p:spPr>
          <a:xfrm>
            <a:off x="914400" y="2209800"/>
            <a:ext cx="42486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b="1" lang="en" sz="3600">
                <a:solidFill>
                  <a:srgbClr val="20124D"/>
                </a:solidFill>
                <a:latin typeface="Nunito"/>
                <a:ea typeface="Nunito"/>
                <a:cs typeface="Nunito"/>
                <a:sym typeface="Nunito"/>
              </a:rPr>
              <a:t>Larry the Porcupine </a:t>
            </a:r>
            <a:endParaRPr b="1" sz="3600">
              <a:solidFill>
                <a:srgbClr val="20124D"/>
              </a:solidFill>
              <a:latin typeface="Nunito"/>
              <a:ea typeface="Nunito"/>
              <a:cs typeface="Nunito"/>
              <a:sym typeface="Nunito"/>
            </a:endParaRPr>
          </a:p>
          <a:p>
            <a:pPr indent="0" lvl="0" marL="0" rtl="0" algn="l">
              <a:spcBef>
                <a:spcPts val="0"/>
              </a:spcBef>
              <a:spcAft>
                <a:spcPts val="0"/>
              </a:spcAft>
              <a:buNone/>
            </a:pPr>
            <a:r>
              <a:rPr lang="en" sz="1800">
                <a:solidFill>
                  <a:srgbClr val="2C444E"/>
                </a:solidFill>
                <a:latin typeface="Nunito SemiBold"/>
                <a:ea typeface="Nunito SemiBold"/>
                <a:cs typeface="Nunito SemiBold"/>
                <a:sym typeface="Nunito SemiBold"/>
              </a:rPr>
              <a:t>Healthcare and Insurance Education</a:t>
            </a:r>
            <a:endParaRPr sz="1800">
              <a:solidFill>
                <a:srgbClr val="2C444E"/>
              </a:solidFill>
              <a:latin typeface="Nunito SemiBold"/>
              <a:ea typeface="Nunito SemiBold"/>
              <a:cs typeface="Nunito SemiBold"/>
              <a:sym typeface="Nunito SemiBold"/>
            </a:endParaRPr>
          </a:p>
        </p:txBody>
      </p:sp>
      <p:sp>
        <p:nvSpPr>
          <p:cNvPr id="243" name="Google Shape;243;p36"/>
          <p:cNvSpPr txBox="1"/>
          <p:nvPr/>
        </p:nvSpPr>
        <p:spPr>
          <a:xfrm>
            <a:off x="853875" y="4086225"/>
            <a:ext cx="43293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2C444E"/>
                </a:solidFill>
                <a:latin typeface="Nunito ExtraLight"/>
                <a:ea typeface="Nunito ExtraLight"/>
                <a:cs typeface="Nunito ExtraLight"/>
                <a:sym typeface="Nunito ExtraLight"/>
              </a:rPr>
              <a:t>Sean Chang, Melinda Wang, </a:t>
            </a:r>
            <a:r>
              <a:rPr lang="en" sz="1600">
                <a:solidFill>
                  <a:srgbClr val="2C444E"/>
                </a:solidFill>
                <a:latin typeface="Nunito ExtraLight"/>
                <a:ea typeface="Nunito ExtraLight"/>
                <a:cs typeface="Nunito ExtraLight"/>
                <a:sym typeface="Nunito ExtraLight"/>
              </a:rPr>
              <a:t>Grace Zhao, </a:t>
            </a:r>
            <a:endParaRPr sz="1600">
              <a:solidFill>
                <a:srgbClr val="2C444E"/>
              </a:solidFill>
              <a:latin typeface="Nunito ExtraLight"/>
              <a:ea typeface="Nunito ExtraLight"/>
              <a:cs typeface="Nunito ExtraLight"/>
              <a:sym typeface="Nunito ExtraLight"/>
            </a:endParaRPr>
          </a:p>
          <a:p>
            <a:pPr indent="0" lvl="0" marL="0" rtl="0" algn="l">
              <a:spcBef>
                <a:spcPts val="0"/>
              </a:spcBef>
              <a:spcAft>
                <a:spcPts val="0"/>
              </a:spcAft>
              <a:buNone/>
            </a:pPr>
            <a:r>
              <a:rPr lang="en" sz="1600">
                <a:solidFill>
                  <a:srgbClr val="2C444E"/>
                </a:solidFill>
                <a:latin typeface="Nunito ExtraLight"/>
                <a:ea typeface="Nunito ExtraLight"/>
                <a:cs typeface="Nunito ExtraLight"/>
                <a:sym typeface="Nunito ExtraLight"/>
              </a:rPr>
              <a:t>Vrinda Vasavada &amp; Ari Qayumi</a:t>
            </a:r>
            <a:endParaRPr sz="1600">
              <a:solidFill>
                <a:srgbClr val="2C444E"/>
              </a:solidFill>
              <a:latin typeface="Nunito ExtraLight"/>
              <a:ea typeface="Nunito ExtraLight"/>
              <a:cs typeface="Nunito ExtraLight"/>
              <a:sym typeface="Nunito ExtraLight"/>
            </a:endParaRPr>
          </a:p>
        </p:txBody>
      </p:sp>
      <p:sp>
        <p:nvSpPr>
          <p:cNvPr id="244" name="Google Shape;244;p36"/>
          <p:cNvSpPr txBox="1"/>
          <p:nvPr>
            <p:ph type="ctrTitle"/>
          </p:nvPr>
        </p:nvSpPr>
        <p:spPr>
          <a:xfrm>
            <a:off x="914400" y="731520"/>
            <a:ext cx="4248600" cy="1479900"/>
          </a:xfrm>
          <a:prstGeom prst="rect">
            <a:avLst/>
          </a:prstGeom>
          <a:effectLst>
            <a:outerShdw blurRad="57150" rotWithShape="0" algn="bl" dir="5400000" dist="19050">
              <a:srgbClr val="000000">
                <a:alpha val="50000"/>
              </a:srgbClr>
            </a:outerShdw>
          </a:effectLst>
        </p:spPr>
        <p:txBody>
          <a:bodyPr anchorCtr="0" anchor="ctr" bIns="0" lIns="0" spcFirstLastPara="1" rIns="0" wrap="square" tIns="0">
            <a:noAutofit/>
          </a:bodyPr>
          <a:lstStyle/>
          <a:p>
            <a:pPr indent="0" lvl="0" marL="0" rtl="0" algn="l">
              <a:spcBef>
                <a:spcPts val="0"/>
              </a:spcBef>
              <a:spcAft>
                <a:spcPts val="0"/>
              </a:spcAft>
              <a:buNone/>
            </a:pPr>
            <a:r>
              <a:rPr lang="en" sz="3600">
                <a:latin typeface="Nunito"/>
                <a:ea typeface="Nunito"/>
                <a:cs typeface="Nunito"/>
                <a:sym typeface="Nunito"/>
              </a:rPr>
              <a:t>Low-fi </a:t>
            </a:r>
            <a:endParaRPr sz="3600">
              <a:latin typeface="Nunito"/>
              <a:ea typeface="Nunito"/>
              <a:cs typeface="Nunito"/>
              <a:sym typeface="Nunito"/>
            </a:endParaRPr>
          </a:p>
          <a:p>
            <a:pPr indent="0" lvl="0" marL="0" rtl="0" algn="l">
              <a:spcBef>
                <a:spcPts val="0"/>
              </a:spcBef>
              <a:spcAft>
                <a:spcPts val="0"/>
              </a:spcAft>
              <a:buNone/>
            </a:pPr>
            <a:r>
              <a:rPr lang="en" sz="3600">
                <a:latin typeface="Nunito"/>
                <a:ea typeface="Nunito"/>
                <a:cs typeface="Nunito"/>
                <a:sym typeface="Nunito"/>
              </a:rPr>
              <a:t>Prototype &amp; Evaluation</a:t>
            </a:r>
            <a:endParaRPr sz="3600">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pic>
        <p:nvPicPr>
          <p:cNvPr descr="GitHub - testing-library/angular-testing-library: 🦔 Simple and complete  Angular testing utilities that encourage good testing practices" id="335" name="Google Shape;335;p45"/>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336" name="Google Shape;336;p45"/>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Design Selection</a:t>
            </a:r>
            <a:endParaRPr sz="4800">
              <a:latin typeface="Nunito SemiBold"/>
              <a:ea typeface="Nunito SemiBold"/>
              <a:cs typeface="Nunito SemiBold"/>
              <a:sym typeface="Nunito SemiBold"/>
            </a:endParaRPr>
          </a:p>
        </p:txBody>
      </p:sp>
      <p:pic>
        <p:nvPicPr>
          <p:cNvPr id="337" name="Google Shape;337;p45"/>
          <p:cNvPicPr preferRelativeResize="0"/>
          <p:nvPr/>
        </p:nvPicPr>
        <p:blipFill>
          <a:blip r:embed="rId4">
            <a:alphaModFix/>
          </a:blip>
          <a:stretch>
            <a:fillRect/>
          </a:stretch>
        </p:blipFill>
        <p:spPr>
          <a:xfrm>
            <a:off x="4642575" y="1892000"/>
            <a:ext cx="3657601" cy="3062725"/>
          </a:xfrm>
          <a:prstGeom prst="rect">
            <a:avLst/>
          </a:prstGeom>
          <a:noFill/>
          <a:ln>
            <a:noFill/>
          </a:ln>
        </p:spPr>
      </p:pic>
      <p:pic>
        <p:nvPicPr>
          <p:cNvPr id="338" name="Google Shape;338;p45"/>
          <p:cNvPicPr preferRelativeResize="0"/>
          <p:nvPr/>
        </p:nvPicPr>
        <p:blipFill>
          <a:blip r:embed="rId5">
            <a:alphaModFix/>
          </a:blip>
          <a:stretch>
            <a:fillRect/>
          </a:stretch>
        </p:blipFill>
        <p:spPr>
          <a:xfrm>
            <a:off x="701475" y="1892000"/>
            <a:ext cx="3657601" cy="3062724"/>
          </a:xfrm>
          <a:prstGeom prst="rect">
            <a:avLst/>
          </a:prstGeom>
          <a:noFill/>
          <a:ln>
            <a:noFill/>
          </a:ln>
        </p:spPr>
      </p:pic>
      <p:pic>
        <p:nvPicPr>
          <p:cNvPr id="339" name="Google Shape;339;p45"/>
          <p:cNvPicPr preferRelativeResize="0"/>
          <p:nvPr/>
        </p:nvPicPr>
        <p:blipFill rotWithShape="1">
          <a:blip r:embed="rId5">
            <a:alphaModFix/>
          </a:blip>
          <a:srcRect b="5219" l="7810" r="6079" t="12712"/>
          <a:stretch/>
        </p:blipFill>
        <p:spPr>
          <a:xfrm>
            <a:off x="768100" y="2182675"/>
            <a:ext cx="3538725" cy="2647650"/>
          </a:xfrm>
          <a:prstGeom prst="rect">
            <a:avLst/>
          </a:prstGeom>
          <a:noFill/>
          <a:ln>
            <a:noFill/>
          </a:ln>
        </p:spPr>
      </p:pic>
      <p:sp>
        <p:nvSpPr>
          <p:cNvPr id="340" name="Google Shape;340;p45"/>
          <p:cNvSpPr txBox="1"/>
          <p:nvPr/>
        </p:nvSpPr>
        <p:spPr>
          <a:xfrm>
            <a:off x="4624275" y="1874525"/>
            <a:ext cx="3694200" cy="30999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sp>
        <p:nvSpPr>
          <p:cNvPr id="341" name="Google Shape;341;p45"/>
          <p:cNvSpPr txBox="1"/>
          <p:nvPr/>
        </p:nvSpPr>
        <p:spPr>
          <a:xfrm>
            <a:off x="685800" y="1874520"/>
            <a:ext cx="3694200" cy="3099900"/>
          </a:xfrm>
          <a:prstGeom prst="rect">
            <a:avLst/>
          </a:prstGeom>
          <a:noFill/>
          <a:ln cap="flat" cmpd="sng" w="28575">
            <a:solidFill>
              <a:srgbClr val="6D9EEB"/>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6"/>
          <p:cNvSpPr txBox="1"/>
          <p:nvPr/>
        </p:nvSpPr>
        <p:spPr>
          <a:xfrm>
            <a:off x="4624275" y="1874525"/>
            <a:ext cx="3694200" cy="30999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pic>
        <p:nvPicPr>
          <p:cNvPr descr="GitHub - testing-library/angular-testing-library: 🦔 Simple and complete  Angular testing utilities that encourage good testing practices" id="347" name="Google Shape;347;p46"/>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348" name="Google Shape;348;p46"/>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Design Selection</a:t>
            </a:r>
            <a:endParaRPr sz="4800">
              <a:latin typeface="Nunito SemiBold"/>
              <a:ea typeface="Nunito SemiBold"/>
              <a:cs typeface="Nunito SemiBold"/>
              <a:sym typeface="Nunito SemiBold"/>
            </a:endParaRPr>
          </a:p>
        </p:txBody>
      </p:sp>
      <p:pic>
        <p:nvPicPr>
          <p:cNvPr id="349" name="Google Shape;349;p46"/>
          <p:cNvPicPr preferRelativeResize="0"/>
          <p:nvPr/>
        </p:nvPicPr>
        <p:blipFill>
          <a:blip r:embed="rId4">
            <a:alphaModFix/>
          </a:blip>
          <a:stretch>
            <a:fillRect/>
          </a:stretch>
        </p:blipFill>
        <p:spPr>
          <a:xfrm>
            <a:off x="4642575" y="1892000"/>
            <a:ext cx="3657601" cy="3062725"/>
          </a:xfrm>
          <a:prstGeom prst="rect">
            <a:avLst/>
          </a:prstGeom>
          <a:noFill/>
          <a:ln>
            <a:noFill/>
          </a:ln>
        </p:spPr>
      </p:pic>
      <p:pic>
        <p:nvPicPr>
          <p:cNvPr id="350" name="Google Shape;350;p46"/>
          <p:cNvPicPr preferRelativeResize="0"/>
          <p:nvPr/>
        </p:nvPicPr>
        <p:blipFill>
          <a:blip r:embed="rId5">
            <a:alphaModFix/>
          </a:blip>
          <a:stretch>
            <a:fillRect/>
          </a:stretch>
        </p:blipFill>
        <p:spPr>
          <a:xfrm>
            <a:off x="701475" y="1892000"/>
            <a:ext cx="3657601" cy="3062724"/>
          </a:xfrm>
          <a:prstGeom prst="rect">
            <a:avLst/>
          </a:prstGeom>
          <a:noFill/>
          <a:ln>
            <a:noFill/>
          </a:ln>
        </p:spPr>
      </p:pic>
      <p:pic>
        <p:nvPicPr>
          <p:cNvPr id="351" name="Google Shape;351;p46"/>
          <p:cNvPicPr preferRelativeResize="0"/>
          <p:nvPr/>
        </p:nvPicPr>
        <p:blipFill rotWithShape="1">
          <a:blip r:embed="rId5">
            <a:alphaModFix/>
          </a:blip>
          <a:srcRect b="5219" l="7810" r="6079" t="12712"/>
          <a:stretch/>
        </p:blipFill>
        <p:spPr>
          <a:xfrm>
            <a:off x="768100" y="2182675"/>
            <a:ext cx="3538725" cy="2647650"/>
          </a:xfrm>
          <a:prstGeom prst="rect">
            <a:avLst/>
          </a:prstGeom>
          <a:noFill/>
          <a:ln>
            <a:noFill/>
          </a:ln>
        </p:spPr>
      </p:pic>
      <p:sp>
        <p:nvSpPr>
          <p:cNvPr id="352" name="Google Shape;352;p46"/>
          <p:cNvSpPr txBox="1"/>
          <p:nvPr/>
        </p:nvSpPr>
        <p:spPr>
          <a:xfrm>
            <a:off x="685800" y="1874520"/>
            <a:ext cx="3694200" cy="3099900"/>
          </a:xfrm>
          <a:prstGeom prst="rect">
            <a:avLst/>
          </a:prstGeom>
          <a:noFill/>
          <a:ln cap="flat" cmpd="sng" w="28575">
            <a:solidFill>
              <a:srgbClr val="6D9EEB"/>
            </a:solidFill>
            <a:prstDash val="solid"/>
            <a:round/>
            <a:headEnd len="sm" w="sm" type="none"/>
            <a:tailEnd len="sm" w="sm" type="none"/>
          </a:ln>
          <a:effectLst>
            <a:outerShdw blurRad="314325" rotWithShape="0" algn="bl" dir="5400000" dist="19050">
              <a:srgbClr val="000000">
                <a:alpha val="7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pic>
        <p:nvPicPr>
          <p:cNvPr descr="GitHub - testing-library/angular-testing-library: 🦔 Simple and complete  Angular testing utilities that encourage good testing practices" id="357" name="Google Shape;357;p47"/>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358" name="Google Shape;358;p47"/>
          <p:cNvSpPr txBox="1"/>
          <p:nvPr>
            <p:ph idx="4294967295" type="title"/>
          </p:nvPr>
        </p:nvSpPr>
        <p:spPr>
          <a:xfrm>
            <a:off x="1552825" y="739675"/>
            <a:ext cx="3445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Design 1</a:t>
            </a:r>
            <a:endParaRPr sz="4800">
              <a:latin typeface="Nunito SemiBold"/>
              <a:ea typeface="Nunito SemiBold"/>
              <a:cs typeface="Nunito SemiBold"/>
              <a:sym typeface="Nunito SemiBold"/>
            </a:endParaRPr>
          </a:p>
        </p:txBody>
      </p:sp>
      <p:sp>
        <p:nvSpPr>
          <p:cNvPr id="359" name="Google Shape;359;p47"/>
          <p:cNvSpPr txBox="1"/>
          <p:nvPr/>
        </p:nvSpPr>
        <p:spPr>
          <a:xfrm>
            <a:off x="5010475" y="1874525"/>
            <a:ext cx="1549800" cy="29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Computers </a:t>
            </a:r>
            <a:endParaRPr/>
          </a:p>
          <a:p>
            <a:pPr indent="0" lvl="0" marL="0" rtl="0" algn="l">
              <a:spcBef>
                <a:spcPts val="0"/>
              </a:spcBef>
              <a:spcAft>
                <a:spcPts val="0"/>
              </a:spcAft>
              <a:buNone/>
            </a:pPr>
            <a:r>
              <a:rPr lang="en"/>
              <a:t>more a</a:t>
            </a:r>
            <a:r>
              <a:rPr lang="en"/>
              <a:t>ccessible to low income.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a:t>
            </a:r>
            <a:r>
              <a:rPr lang="en"/>
              <a:t>Post anonymity protects identity.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Easy to process</a:t>
            </a:r>
            <a:r>
              <a:rPr lang="en"/>
              <a:t> visualizations and type in-depth feedback.</a:t>
            </a:r>
            <a:endParaRPr/>
          </a:p>
        </p:txBody>
      </p:sp>
      <p:sp>
        <p:nvSpPr>
          <p:cNvPr id="360" name="Google Shape;360;p47"/>
          <p:cNvSpPr txBox="1"/>
          <p:nvPr/>
        </p:nvSpPr>
        <p:spPr>
          <a:xfrm>
            <a:off x="7223125" y="1874525"/>
            <a:ext cx="1545300" cy="29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Too many questions, </a:t>
            </a:r>
            <a:endParaRPr/>
          </a:p>
          <a:p>
            <a:pPr indent="0" lvl="0" marL="0" rtl="0" algn="l">
              <a:spcBef>
                <a:spcPts val="0"/>
              </a:spcBef>
              <a:spcAft>
                <a:spcPts val="0"/>
              </a:spcAft>
              <a:buNone/>
            </a:pPr>
            <a:r>
              <a:rPr lang="en"/>
              <a:t>not enough answers.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a:t>
            </a:r>
            <a:r>
              <a:rPr lang="en"/>
              <a:t>Too many devices </a:t>
            </a:r>
            <a:endParaRPr/>
          </a:p>
          <a:p>
            <a:pPr indent="0" lvl="0" marL="0" rtl="0" algn="l">
              <a:spcBef>
                <a:spcPts val="0"/>
              </a:spcBef>
              <a:spcAft>
                <a:spcPts val="0"/>
              </a:spcAft>
              <a:buNone/>
            </a:pPr>
            <a:r>
              <a:rPr lang="en"/>
              <a:t>needed to upload insurance plan (if paper).</a:t>
            </a:r>
            <a:endParaRPr/>
          </a:p>
        </p:txBody>
      </p:sp>
      <p:pic>
        <p:nvPicPr>
          <p:cNvPr id="361" name="Google Shape;361;p47"/>
          <p:cNvPicPr preferRelativeResize="0"/>
          <p:nvPr/>
        </p:nvPicPr>
        <p:blipFill>
          <a:blip r:embed="rId4">
            <a:alphaModFix/>
          </a:blip>
          <a:stretch>
            <a:fillRect/>
          </a:stretch>
        </p:blipFill>
        <p:spPr>
          <a:xfrm>
            <a:off x="701475" y="1892000"/>
            <a:ext cx="3657601" cy="3062724"/>
          </a:xfrm>
          <a:prstGeom prst="rect">
            <a:avLst/>
          </a:prstGeom>
          <a:noFill/>
          <a:ln>
            <a:noFill/>
          </a:ln>
        </p:spPr>
      </p:pic>
      <p:pic>
        <p:nvPicPr>
          <p:cNvPr id="362" name="Google Shape;362;p47"/>
          <p:cNvPicPr preferRelativeResize="0"/>
          <p:nvPr/>
        </p:nvPicPr>
        <p:blipFill rotWithShape="1">
          <a:blip r:embed="rId4">
            <a:alphaModFix/>
          </a:blip>
          <a:srcRect b="5219" l="7810" r="6079" t="12712"/>
          <a:stretch/>
        </p:blipFill>
        <p:spPr>
          <a:xfrm>
            <a:off x="768100" y="2182675"/>
            <a:ext cx="3538725" cy="2647650"/>
          </a:xfrm>
          <a:prstGeom prst="rect">
            <a:avLst/>
          </a:prstGeom>
          <a:noFill/>
          <a:ln>
            <a:noFill/>
          </a:ln>
        </p:spPr>
      </p:pic>
      <p:sp>
        <p:nvSpPr>
          <p:cNvPr id="363" name="Google Shape;363;p47"/>
          <p:cNvSpPr txBox="1"/>
          <p:nvPr/>
        </p:nvSpPr>
        <p:spPr>
          <a:xfrm>
            <a:off x="685800" y="1874520"/>
            <a:ext cx="3694200" cy="3099900"/>
          </a:xfrm>
          <a:prstGeom prst="rect">
            <a:avLst/>
          </a:prstGeom>
          <a:noFill/>
          <a:ln cap="flat" cmpd="sng" w="28575">
            <a:solidFill>
              <a:srgbClr val="6D9EEB"/>
            </a:solidFill>
            <a:prstDash val="solid"/>
            <a:round/>
            <a:headEnd len="sm" w="sm" type="none"/>
            <a:tailEnd len="sm" w="sm" type="none"/>
          </a:ln>
          <a:effectLst>
            <a:outerShdw blurRad="57150" rotWithShape="0" algn="bl" dir="5400000" dist="19050">
              <a:srgbClr val="000000">
                <a:alpha val="33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sp>
        <p:nvSpPr>
          <p:cNvPr id="364" name="Google Shape;364;p47"/>
          <p:cNvSpPr txBox="1"/>
          <p:nvPr/>
        </p:nvSpPr>
        <p:spPr>
          <a:xfrm>
            <a:off x="5010475" y="739675"/>
            <a:ext cx="755700" cy="7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t>✅</a:t>
            </a:r>
            <a:endParaRPr sz="4000">
              <a:latin typeface="News Cycle"/>
              <a:ea typeface="News Cycle"/>
              <a:cs typeface="News Cycle"/>
              <a:sym typeface="News Cycle"/>
            </a:endParaRPr>
          </a:p>
        </p:txBody>
      </p:sp>
      <p:sp>
        <p:nvSpPr>
          <p:cNvPr id="365" name="Google Shape;365;p47"/>
          <p:cNvSpPr txBox="1"/>
          <p:nvPr/>
        </p:nvSpPr>
        <p:spPr>
          <a:xfrm>
            <a:off x="7223125" y="739675"/>
            <a:ext cx="755700" cy="7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t>❌</a:t>
            </a:r>
            <a:endParaRPr sz="4000">
              <a:latin typeface="News Cycle"/>
              <a:ea typeface="News Cycle"/>
              <a:cs typeface="News Cycle"/>
              <a:sym typeface="News Cycl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pic>
        <p:nvPicPr>
          <p:cNvPr descr="GitHub - testing-library/angular-testing-library: 🦔 Simple and complete  Angular testing utilities that encourage good testing practices" id="370" name="Google Shape;370;p48"/>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371" name="Google Shape;371;p48"/>
          <p:cNvSpPr txBox="1"/>
          <p:nvPr>
            <p:ph idx="4294967295" type="title"/>
          </p:nvPr>
        </p:nvSpPr>
        <p:spPr>
          <a:xfrm>
            <a:off x="1552825" y="739675"/>
            <a:ext cx="3445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Design 2</a:t>
            </a:r>
            <a:endParaRPr sz="4800">
              <a:latin typeface="Nunito SemiBold"/>
              <a:ea typeface="Nunito SemiBold"/>
              <a:cs typeface="Nunito SemiBold"/>
              <a:sym typeface="Nunito SemiBold"/>
            </a:endParaRPr>
          </a:p>
        </p:txBody>
      </p:sp>
      <p:sp>
        <p:nvSpPr>
          <p:cNvPr id="372" name="Google Shape;372;p48"/>
          <p:cNvSpPr txBox="1"/>
          <p:nvPr/>
        </p:nvSpPr>
        <p:spPr>
          <a:xfrm>
            <a:off x="5010475" y="1874525"/>
            <a:ext cx="1549800" cy="29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Video chat improved human connection and community feel.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Network visualization was helpful.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Easy photo onboarding and mobile access.</a:t>
            </a:r>
            <a:endParaRPr/>
          </a:p>
        </p:txBody>
      </p:sp>
      <p:sp>
        <p:nvSpPr>
          <p:cNvPr id="373" name="Google Shape;373;p48"/>
          <p:cNvSpPr txBox="1"/>
          <p:nvPr/>
        </p:nvSpPr>
        <p:spPr>
          <a:xfrm>
            <a:off x="7223125" y="1874525"/>
            <a:ext cx="1545300" cy="29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Less intuitive to navigate and information overload.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No direct path to feedback on your insurance.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Required mentors to be online whenever mentees were.</a:t>
            </a:r>
            <a:endParaRPr/>
          </a:p>
          <a:p>
            <a:pPr indent="0" lvl="0" marL="0" rtl="0" algn="l">
              <a:spcBef>
                <a:spcPts val="0"/>
              </a:spcBef>
              <a:spcAft>
                <a:spcPts val="0"/>
              </a:spcAft>
              <a:buNone/>
            </a:pPr>
            <a:r>
              <a:t/>
            </a:r>
            <a:endParaRPr/>
          </a:p>
        </p:txBody>
      </p:sp>
      <p:sp>
        <p:nvSpPr>
          <p:cNvPr id="374" name="Google Shape;374;p48"/>
          <p:cNvSpPr txBox="1"/>
          <p:nvPr/>
        </p:nvSpPr>
        <p:spPr>
          <a:xfrm>
            <a:off x="5010475" y="739675"/>
            <a:ext cx="755700" cy="7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t>✅</a:t>
            </a:r>
            <a:endParaRPr sz="4000">
              <a:latin typeface="News Cycle"/>
              <a:ea typeface="News Cycle"/>
              <a:cs typeface="News Cycle"/>
              <a:sym typeface="News Cycle"/>
            </a:endParaRPr>
          </a:p>
        </p:txBody>
      </p:sp>
      <p:sp>
        <p:nvSpPr>
          <p:cNvPr id="375" name="Google Shape;375;p48"/>
          <p:cNvSpPr txBox="1"/>
          <p:nvPr/>
        </p:nvSpPr>
        <p:spPr>
          <a:xfrm>
            <a:off x="7223125" y="739675"/>
            <a:ext cx="755700" cy="7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t>❌</a:t>
            </a:r>
            <a:endParaRPr sz="4000">
              <a:latin typeface="News Cycle"/>
              <a:ea typeface="News Cycle"/>
              <a:cs typeface="News Cycle"/>
              <a:sym typeface="News Cycle"/>
            </a:endParaRPr>
          </a:p>
        </p:txBody>
      </p:sp>
      <p:grpSp>
        <p:nvGrpSpPr>
          <p:cNvPr id="376" name="Google Shape;376;p48"/>
          <p:cNvGrpSpPr/>
          <p:nvPr/>
        </p:nvGrpSpPr>
        <p:grpSpPr>
          <a:xfrm>
            <a:off x="685800" y="1874520"/>
            <a:ext cx="3694200" cy="3099900"/>
            <a:chOff x="4624275" y="1874525"/>
            <a:chExt cx="3694200" cy="3099900"/>
          </a:xfrm>
        </p:grpSpPr>
        <p:sp>
          <p:nvSpPr>
            <p:cNvPr id="377" name="Google Shape;377;p48"/>
            <p:cNvSpPr txBox="1"/>
            <p:nvPr/>
          </p:nvSpPr>
          <p:spPr>
            <a:xfrm>
              <a:off x="4624275" y="1874525"/>
              <a:ext cx="3694200" cy="3099900"/>
            </a:xfrm>
            <a:prstGeom prst="rect">
              <a:avLst/>
            </a:prstGeom>
            <a:noFill/>
            <a:ln cap="flat" cmpd="sng" w="28575">
              <a:solidFill>
                <a:srgbClr val="FF0000"/>
              </a:solidFill>
              <a:prstDash val="solid"/>
              <a:round/>
              <a:headEnd len="sm" w="sm" type="none"/>
              <a:tailEnd len="sm" w="sm" type="none"/>
            </a:ln>
            <a:effectLst>
              <a:outerShdw blurRad="57150" rotWithShape="0" algn="bl" dir="5400000" dist="19050">
                <a:srgbClr val="000000">
                  <a:alpha val="33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pic>
          <p:nvPicPr>
            <p:cNvPr id="378" name="Google Shape;378;p48"/>
            <p:cNvPicPr preferRelativeResize="0"/>
            <p:nvPr/>
          </p:nvPicPr>
          <p:blipFill>
            <a:blip r:embed="rId4">
              <a:alphaModFix/>
            </a:blip>
            <a:stretch>
              <a:fillRect/>
            </a:stretch>
          </p:blipFill>
          <p:spPr>
            <a:xfrm>
              <a:off x="4642575" y="1892000"/>
              <a:ext cx="3657601" cy="3062725"/>
            </a:xfrm>
            <a:prstGeom prst="rect">
              <a:avLst/>
            </a:prstGeom>
            <a:noFill/>
            <a:ln>
              <a:noFill/>
            </a:ln>
            <a:effectLst>
              <a:outerShdw blurRad="57150" rotWithShape="0" algn="bl" dir="5400000" dist="19050">
                <a:srgbClr val="000000">
                  <a:alpha val="33000"/>
                </a:srgbClr>
              </a:outerShdw>
            </a:effectLst>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pic>
        <p:nvPicPr>
          <p:cNvPr descr="GitHub - testing-library/angular-testing-library: 🦔 Simple and complete  Angular testing utilities that encourage good testing practices" id="383" name="Google Shape;383;p49"/>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384" name="Google Shape;384;p49"/>
          <p:cNvSpPr txBox="1"/>
          <p:nvPr>
            <p:ph idx="4294967295" type="title"/>
          </p:nvPr>
        </p:nvSpPr>
        <p:spPr>
          <a:xfrm>
            <a:off x="1552825" y="739675"/>
            <a:ext cx="3445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We picked </a:t>
            </a:r>
            <a:r>
              <a:rPr lang="en" sz="4800">
                <a:latin typeface="Nunito SemiBold"/>
                <a:ea typeface="Nunito SemiBold"/>
                <a:cs typeface="Nunito SemiBold"/>
                <a:sym typeface="Nunito SemiBold"/>
              </a:rPr>
              <a:t>Design 1</a:t>
            </a:r>
            <a:endParaRPr sz="4800">
              <a:latin typeface="Nunito SemiBold"/>
              <a:ea typeface="Nunito SemiBold"/>
              <a:cs typeface="Nunito SemiBold"/>
              <a:sym typeface="Nunito SemiBold"/>
            </a:endParaRPr>
          </a:p>
        </p:txBody>
      </p:sp>
      <p:pic>
        <p:nvPicPr>
          <p:cNvPr id="385" name="Google Shape;385;p49"/>
          <p:cNvPicPr preferRelativeResize="0"/>
          <p:nvPr/>
        </p:nvPicPr>
        <p:blipFill>
          <a:blip r:embed="rId4">
            <a:alphaModFix/>
          </a:blip>
          <a:stretch>
            <a:fillRect/>
          </a:stretch>
        </p:blipFill>
        <p:spPr>
          <a:xfrm>
            <a:off x="701475" y="1892000"/>
            <a:ext cx="3657601" cy="3062724"/>
          </a:xfrm>
          <a:prstGeom prst="rect">
            <a:avLst/>
          </a:prstGeom>
          <a:noFill/>
          <a:ln>
            <a:noFill/>
          </a:ln>
        </p:spPr>
      </p:pic>
      <p:pic>
        <p:nvPicPr>
          <p:cNvPr id="386" name="Google Shape;386;p49"/>
          <p:cNvPicPr preferRelativeResize="0"/>
          <p:nvPr/>
        </p:nvPicPr>
        <p:blipFill rotWithShape="1">
          <a:blip r:embed="rId4">
            <a:alphaModFix/>
          </a:blip>
          <a:srcRect b="5219" l="7810" r="6079" t="12712"/>
          <a:stretch/>
        </p:blipFill>
        <p:spPr>
          <a:xfrm>
            <a:off x="768100" y="2182675"/>
            <a:ext cx="3538725" cy="2647650"/>
          </a:xfrm>
          <a:prstGeom prst="rect">
            <a:avLst/>
          </a:prstGeom>
          <a:noFill/>
          <a:ln>
            <a:noFill/>
          </a:ln>
        </p:spPr>
      </p:pic>
      <p:sp>
        <p:nvSpPr>
          <p:cNvPr id="387" name="Google Shape;387;p49"/>
          <p:cNvSpPr txBox="1"/>
          <p:nvPr/>
        </p:nvSpPr>
        <p:spPr>
          <a:xfrm>
            <a:off x="685800" y="1874520"/>
            <a:ext cx="3694200" cy="3099900"/>
          </a:xfrm>
          <a:prstGeom prst="rect">
            <a:avLst/>
          </a:prstGeom>
          <a:noFill/>
          <a:ln cap="flat" cmpd="sng" w="28575">
            <a:solidFill>
              <a:srgbClr val="6D9EEB"/>
            </a:solidFill>
            <a:prstDash val="solid"/>
            <a:round/>
            <a:headEnd len="sm" w="sm" type="none"/>
            <a:tailEnd len="sm" w="sm" type="none"/>
          </a:ln>
          <a:effectLst>
            <a:outerShdw blurRad="57150" rotWithShape="0" algn="bl" dir="5400000" dist="19050">
              <a:srgbClr val="000000">
                <a:alpha val="33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sp>
        <p:nvSpPr>
          <p:cNvPr id="388" name="Google Shape;388;p49"/>
          <p:cNvSpPr txBox="1"/>
          <p:nvPr/>
        </p:nvSpPr>
        <p:spPr>
          <a:xfrm>
            <a:off x="5010475" y="739675"/>
            <a:ext cx="3300600" cy="7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t>✅ </a:t>
            </a:r>
            <a:r>
              <a:rPr lang="en"/>
              <a:t>Easiest to understand for all </a:t>
            </a:r>
            <a:endParaRPr/>
          </a:p>
          <a:p>
            <a:pPr indent="0" lvl="0" marL="0" rtl="0" algn="l">
              <a:spcBef>
                <a:spcPts val="0"/>
              </a:spcBef>
              <a:spcAft>
                <a:spcPts val="0"/>
              </a:spcAft>
              <a:buNone/>
            </a:pPr>
            <a:r>
              <a:rPr lang="en"/>
              <a:t>             tasks our users desired.</a:t>
            </a:r>
            <a:endParaRPr sz="4000">
              <a:latin typeface="News Cycle"/>
              <a:ea typeface="News Cycle"/>
              <a:cs typeface="News Cycle"/>
              <a:sym typeface="News Cycle"/>
            </a:endParaRPr>
          </a:p>
        </p:txBody>
      </p:sp>
      <p:sp>
        <p:nvSpPr>
          <p:cNvPr id="389" name="Google Shape;389;p49"/>
          <p:cNvSpPr txBox="1"/>
          <p:nvPr/>
        </p:nvSpPr>
        <p:spPr>
          <a:xfrm>
            <a:off x="5010475" y="2470975"/>
            <a:ext cx="3300600" cy="7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t>✅ </a:t>
            </a:r>
            <a:r>
              <a:rPr lang="en"/>
              <a:t> Most feasible within time</a:t>
            </a:r>
            <a:endParaRPr/>
          </a:p>
          <a:p>
            <a:pPr indent="0" lvl="0" marL="0" rtl="0" algn="l">
              <a:spcBef>
                <a:spcPts val="0"/>
              </a:spcBef>
              <a:spcAft>
                <a:spcPts val="0"/>
              </a:spcAft>
              <a:buNone/>
            </a:pPr>
            <a:r>
              <a:rPr lang="en"/>
              <a:t>              frame and easier to test.</a:t>
            </a:r>
            <a:endParaRPr sz="4000">
              <a:latin typeface="News Cycle"/>
              <a:ea typeface="News Cycle"/>
              <a:cs typeface="News Cycle"/>
              <a:sym typeface="News Cycl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pic>
        <p:nvPicPr>
          <p:cNvPr descr="GitHub - testing-library/angular-testing-library: 🦔 Simple and complete  Angular testing utilities that encourage good testing practices" id="394" name="Google Shape;394;p50"/>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395" name="Google Shape;395;p50"/>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Outline</a:t>
            </a:r>
            <a:endParaRPr sz="4800">
              <a:latin typeface="Nunito SemiBold"/>
              <a:ea typeface="Nunito SemiBold"/>
              <a:cs typeface="Nunito SemiBold"/>
              <a:sym typeface="Nunito SemiBold"/>
            </a:endParaRPr>
          </a:p>
        </p:txBody>
      </p:sp>
      <p:sp>
        <p:nvSpPr>
          <p:cNvPr id="396" name="Google Shape;396;p50"/>
          <p:cNvSpPr txBox="1"/>
          <p:nvPr>
            <p:ph idx="4294967295" type="title"/>
          </p:nvPr>
        </p:nvSpPr>
        <p:spPr>
          <a:xfrm flipH="1">
            <a:off x="2314825" y="1727150"/>
            <a:ext cx="5308500" cy="3008400"/>
          </a:xfrm>
          <a:prstGeom prst="rect">
            <a:avLst/>
          </a:prstGeom>
        </p:spPr>
        <p:txBody>
          <a:bodyPr anchorCtr="0" anchor="t" bIns="0" lIns="0" spcFirstLastPara="1" rIns="0" wrap="square" tIns="0">
            <a:noAutofit/>
          </a:bodyPr>
          <a:lstStyle/>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Sketches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Design Selection</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a:buAutoNum type="arabicPeriod"/>
            </a:pPr>
            <a:r>
              <a:rPr b="1" lang="en" sz="2400">
                <a:highlight>
                  <a:srgbClr val="FFFF00"/>
                </a:highlight>
                <a:latin typeface="Nunito"/>
                <a:ea typeface="Nunito"/>
                <a:cs typeface="Nunito"/>
                <a:sym typeface="Nunito"/>
              </a:rPr>
              <a:t>📝 Task Storyboards</a:t>
            </a:r>
            <a:endParaRPr b="1" sz="2400">
              <a:highlight>
                <a:srgbClr val="FFFF00"/>
              </a:highlight>
              <a:latin typeface="Nunito"/>
              <a:ea typeface="Nunito"/>
              <a:cs typeface="Nunito"/>
              <a:sym typeface="Nunito"/>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Low-fi Prototype</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Experiment</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Key Learnings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Appendix</a:t>
            </a:r>
            <a:endParaRPr sz="2400">
              <a:latin typeface="Nunito SemiBold"/>
              <a:ea typeface="Nunito SemiBold"/>
              <a:cs typeface="Nunito SemiBold"/>
              <a:sym typeface="Nunito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pic>
        <p:nvPicPr>
          <p:cNvPr descr="GitHub - testing-library/angular-testing-library: 🦔 Simple and complete  Angular testing utilities that encourage good testing practices" id="401" name="Google Shape;401;p51"/>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02" name="Google Shape;402;p51"/>
          <p:cNvSpPr txBox="1"/>
          <p:nvPr>
            <p:ph idx="4294967295" type="title"/>
          </p:nvPr>
        </p:nvSpPr>
        <p:spPr>
          <a:xfrm>
            <a:off x="1552825" y="739675"/>
            <a:ext cx="69711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Simple Task Storyboard: </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1900">
                <a:solidFill>
                  <a:srgbClr val="000000"/>
                </a:solidFill>
                <a:latin typeface="Arial"/>
                <a:ea typeface="Arial"/>
                <a:cs typeface="Arial"/>
                <a:sym typeface="Arial"/>
              </a:rPr>
              <a:t>Find definition to term you don’t understand</a:t>
            </a:r>
            <a:endParaRPr sz="1900">
              <a:solidFill>
                <a:srgbClr val="000000"/>
              </a:solidFill>
              <a:latin typeface="Arial"/>
              <a:ea typeface="Arial"/>
              <a:cs typeface="Arial"/>
              <a:sym typeface="Arial"/>
            </a:endParaRPr>
          </a:p>
          <a:p>
            <a:pPr indent="0" lvl="0" marL="0" rtl="0" algn="l">
              <a:spcBef>
                <a:spcPts val="0"/>
              </a:spcBef>
              <a:spcAft>
                <a:spcPts val="0"/>
              </a:spcAft>
              <a:buNone/>
            </a:pPr>
            <a:r>
              <a:t/>
            </a:r>
            <a:endParaRPr sz="1900">
              <a:solidFill>
                <a:srgbClr val="000000"/>
              </a:solidFill>
              <a:latin typeface="Arial"/>
              <a:ea typeface="Arial"/>
              <a:cs typeface="Arial"/>
              <a:sym typeface="Arial"/>
            </a:endParaRPr>
          </a:p>
        </p:txBody>
      </p:sp>
      <p:pic>
        <p:nvPicPr>
          <p:cNvPr id="403" name="Google Shape;403;p51"/>
          <p:cNvPicPr preferRelativeResize="0"/>
          <p:nvPr/>
        </p:nvPicPr>
        <p:blipFill>
          <a:blip r:embed="rId4">
            <a:alphaModFix/>
          </a:blip>
          <a:stretch>
            <a:fillRect/>
          </a:stretch>
        </p:blipFill>
        <p:spPr>
          <a:xfrm>
            <a:off x="490550" y="1956650"/>
            <a:ext cx="8162925" cy="25572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52"/>
          <p:cNvSpPr txBox="1"/>
          <p:nvPr>
            <p:ph idx="4294967295" type="title"/>
          </p:nvPr>
        </p:nvSpPr>
        <p:spPr>
          <a:xfrm>
            <a:off x="1552825" y="739675"/>
            <a:ext cx="75039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Moderate Task Storyboard</a:t>
            </a:r>
            <a:r>
              <a:rPr lang="en" sz="4800">
                <a:latin typeface="Nunito SemiBold"/>
                <a:ea typeface="Nunito SemiBold"/>
                <a:cs typeface="Nunito SemiBold"/>
                <a:sym typeface="Nunito SemiBold"/>
              </a:rPr>
              <a:t>: </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2000">
                <a:solidFill>
                  <a:srgbClr val="000000"/>
                </a:solidFill>
                <a:latin typeface="Arial"/>
                <a:ea typeface="Arial"/>
                <a:cs typeface="Arial"/>
                <a:sym typeface="Arial"/>
              </a:rPr>
              <a:t>Upload two insurance plans and post a question about them</a:t>
            </a:r>
            <a:endParaRPr sz="2000">
              <a:solidFill>
                <a:srgbClr val="000000"/>
              </a:solidFill>
              <a:latin typeface="Arial"/>
              <a:ea typeface="Arial"/>
              <a:cs typeface="Arial"/>
              <a:sym typeface="Arial"/>
            </a:endParaRPr>
          </a:p>
          <a:p>
            <a:pPr indent="0" lvl="0" marL="0" rtl="0" algn="l">
              <a:spcBef>
                <a:spcPts val="0"/>
              </a:spcBef>
              <a:spcAft>
                <a:spcPts val="0"/>
              </a:spcAft>
              <a:buNone/>
            </a:pPr>
            <a:r>
              <a:t/>
            </a:r>
            <a:endParaRPr sz="2000">
              <a:solidFill>
                <a:srgbClr val="000000"/>
              </a:solidFill>
              <a:latin typeface="Arial"/>
              <a:ea typeface="Arial"/>
              <a:cs typeface="Arial"/>
              <a:sym typeface="Arial"/>
            </a:endParaRPr>
          </a:p>
        </p:txBody>
      </p:sp>
      <p:pic>
        <p:nvPicPr>
          <p:cNvPr descr="GitHub - testing-library/angular-testing-library: 🦔 Simple and complete  Angular testing utilities that encourage good testing practices" id="409" name="Google Shape;409;p52"/>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pic>
        <p:nvPicPr>
          <p:cNvPr id="410" name="Google Shape;410;p52"/>
          <p:cNvPicPr preferRelativeResize="0"/>
          <p:nvPr/>
        </p:nvPicPr>
        <p:blipFill>
          <a:blip r:embed="rId4">
            <a:alphaModFix/>
          </a:blip>
          <a:stretch>
            <a:fillRect/>
          </a:stretch>
        </p:blipFill>
        <p:spPr>
          <a:xfrm>
            <a:off x="1335967" y="1742852"/>
            <a:ext cx="7598623" cy="1657789"/>
          </a:xfrm>
          <a:prstGeom prst="rect">
            <a:avLst/>
          </a:prstGeom>
          <a:noFill/>
          <a:ln>
            <a:noFill/>
          </a:ln>
        </p:spPr>
      </p:pic>
      <p:pic>
        <p:nvPicPr>
          <p:cNvPr id="411" name="Google Shape;411;p52"/>
          <p:cNvPicPr preferRelativeResize="0"/>
          <p:nvPr/>
        </p:nvPicPr>
        <p:blipFill>
          <a:blip r:embed="rId5">
            <a:alphaModFix/>
          </a:blip>
          <a:stretch>
            <a:fillRect/>
          </a:stretch>
        </p:blipFill>
        <p:spPr>
          <a:xfrm>
            <a:off x="419899" y="3392519"/>
            <a:ext cx="8394749" cy="162125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pic>
        <p:nvPicPr>
          <p:cNvPr descr="GitHub - testing-library/angular-testing-library: 🦔 Simple and complete  Angular testing utilities that encourage good testing practices" id="416" name="Google Shape;416;p53"/>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17" name="Google Shape;417;p53"/>
          <p:cNvSpPr txBox="1"/>
          <p:nvPr>
            <p:ph idx="4294967295" type="title"/>
          </p:nvPr>
        </p:nvSpPr>
        <p:spPr>
          <a:xfrm>
            <a:off x="1552825" y="739675"/>
            <a:ext cx="73296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Complex </a:t>
            </a:r>
            <a:r>
              <a:rPr lang="en" sz="4800">
                <a:latin typeface="Nunito SemiBold"/>
                <a:ea typeface="Nunito SemiBold"/>
                <a:cs typeface="Nunito SemiBold"/>
                <a:sym typeface="Nunito SemiBold"/>
              </a:rPr>
              <a:t>Task Storyboard:</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2000">
                <a:solidFill>
                  <a:srgbClr val="000000"/>
                </a:solidFill>
                <a:latin typeface="Arial"/>
                <a:ea typeface="Arial"/>
                <a:cs typeface="Arial"/>
                <a:sym typeface="Arial"/>
              </a:rPr>
              <a:t>Navigate to question, comment, &amp; vote on someone’s insurance plan</a:t>
            </a:r>
            <a:endParaRPr sz="4800">
              <a:latin typeface="Nunito SemiBold"/>
              <a:ea typeface="Nunito SemiBold"/>
              <a:cs typeface="Nunito SemiBold"/>
              <a:sym typeface="Nunito SemiBold"/>
            </a:endParaRPr>
          </a:p>
        </p:txBody>
      </p:sp>
      <p:pic>
        <p:nvPicPr>
          <p:cNvPr id="418" name="Google Shape;418;p53"/>
          <p:cNvPicPr preferRelativeResize="0"/>
          <p:nvPr/>
        </p:nvPicPr>
        <p:blipFill>
          <a:blip r:embed="rId4">
            <a:alphaModFix/>
          </a:blip>
          <a:stretch>
            <a:fillRect/>
          </a:stretch>
        </p:blipFill>
        <p:spPr>
          <a:xfrm>
            <a:off x="94275" y="2014774"/>
            <a:ext cx="8839200" cy="25083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pic>
        <p:nvPicPr>
          <p:cNvPr descr="GitHub - testing-library/angular-testing-library: 🦔 Simple and complete  Angular testing utilities that encourage good testing practices" id="423" name="Google Shape;423;p54"/>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24" name="Google Shape;424;p54"/>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Outline</a:t>
            </a:r>
            <a:endParaRPr sz="4800">
              <a:latin typeface="Nunito SemiBold"/>
              <a:ea typeface="Nunito SemiBold"/>
              <a:cs typeface="Nunito SemiBold"/>
              <a:sym typeface="Nunito SemiBold"/>
            </a:endParaRPr>
          </a:p>
        </p:txBody>
      </p:sp>
      <p:sp>
        <p:nvSpPr>
          <p:cNvPr id="425" name="Google Shape;425;p54"/>
          <p:cNvSpPr txBox="1"/>
          <p:nvPr>
            <p:ph idx="4294967295" type="title"/>
          </p:nvPr>
        </p:nvSpPr>
        <p:spPr>
          <a:xfrm flipH="1">
            <a:off x="2314825" y="1727150"/>
            <a:ext cx="5308500" cy="3008400"/>
          </a:xfrm>
          <a:prstGeom prst="rect">
            <a:avLst/>
          </a:prstGeom>
        </p:spPr>
        <p:txBody>
          <a:bodyPr anchorCtr="0" anchor="t" bIns="0" lIns="0" spcFirstLastPara="1" rIns="0" wrap="square" tIns="0">
            <a:noAutofit/>
          </a:bodyPr>
          <a:lstStyle/>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Sketches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Design Selection</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Task Storyboards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a:buAutoNum type="arabicPeriod"/>
            </a:pPr>
            <a:r>
              <a:rPr b="1" lang="en" sz="2400">
                <a:highlight>
                  <a:srgbClr val="FFFF00"/>
                </a:highlight>
                <a:latin typeface="Nunito"/>
                <a:ea typeface="Nunito"/>
                <a:cs typeface="Nunito"/>
                <a:sym typeface="Nunito"/>
              </a:rPr>
              <a:t>📐 Low-fi Prototype</a:t>
            </a:r>
            <a:endParaRPr b="1" sz="2400">
              <a:highlight>
                <a:srgbClr val="FFFF00"/>
              </a:highlight>
              <a:latin typeface="Nunito"/>
              <a:ea typeface="Nunito"/>
              <a:cs typeface="Nunito"/>
              <a:sym typeface="Nunito"/>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Experiment</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Key Learnings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Appendix</a:t>
            </a:r>
            <a:endParaRPr sz="2400">
              <a:latin typeface="Nunito SemiBold"/>
              <a:ea typeface="Nunito SemiBold"/>
              <a:cs typeface="Nunito SemiBold"/>
              <a:sym typeface="Nunito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7"/>
          <p:cNvSpPr/>
          <p:nvPr/>
        </p:nvSpPr>
        <p:spPr>
          <a:xfrm rot="10800000">
            <a:off x="-304800" y="86175"/>
            <a:ext cx="1737000" cy="1737000"/>
          </a:xfrm>
          <a:prstGeom prst="chord">
            <a:avLst>
              <a:gd fmla="val 2700000" name="adj1"/>
              <a:gd fmla="val 18900274" name="adj2"/>
            </a:avLst>
          </a:prstGeom>
          <a:solidFill>
            <a:srgbClr val="00A4C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0" name="Google Shape;250;p37"/>
          <p:cNvPicPr preferRelativeResize="0"/>
          <p:nvPr/>
        </p:nvPicPr>
        <p:blipFill>
          <a:blip r:embed="rId3">
            <a:alphaModFix/>
          </a:blip>
          <a:stretch>
            <a:fillRect/>
          </a:stretch>
        </p:blipFill>
        <p:spPr>
          <a:xfrm>
            <a:off x="562812" y="1910076"/>
            <a:ext cx="1550533" cy="1475749"/>
          </a:xfrm>
          <a:prstGeom prst="rect">
            <a:avLst/>
          </a:prstGeom>
          <a:noFill/>
          <a:ln>
            <a:noFill/>
          </a:ln>
          <a:effectLst>
            <a:outerShdw blurRad="57150" rotWithShape="0" algn="bl" dir="5400000" dist="19050">
              <a:srgbClr val="000000">
                <a:alpha val="50000"/>
              </a:srgbClr>
            </a:outerShdw>
          </a:effectLst>
        </p:spPr>
      </p:pic>
      <p:pic>
        <p:nvPicPr>
          <p:cNvPr id="251" name="Google Shape;251;p37"/>
          <p:cNvPicPr preferRelativeResize="0"/>
          <p:nvPr/>
        </p:nvPicPr>
        <p:blipFill>
          <a:blip r:embed="rId4">
            <a:alphaModFix/>
          </a:blip>
          <a:stretch>
            <a:fillRect/>
          </a:stretch>
        </p:blipFill>
        <p:spPr>
          <a:xfrm>
            <a:off x="2179774" y="1910078"/>
            <a:ext cx="1550532" cy="1475748"/>
          </a:xfrm>
          <a:prstGeom prst="rect">
            <a:avLst/>
          </a:prstGeom>
          <a:noFill/>
          <a:ln>
            <a:noFill/>
          </a:ln>
        </p:spPr>
      </p:pic>
      <p:pic>
        <p:nvPicPr>
          <p:cNvPr id="252" name="Google Shape;252;p37"/>
          <p:cNvPicPr preferRelativeResize="0"/>
          <p:nvPr/>
        </p:nvPicPr>
        <p:blipFill>
          <a:blip r:embed="rId5">
            <a:alphaModFix/>
          </a:blip>
          <a:stretch>
            <a:fillRect/>
          </a:stretch>
        </p:blipFill>
        <p:spPr>
          <a:xfrm>
            <a:off x="3796735" y="1910076"/>
            <a:ext cx="1550531" cy="1475749"/>
          </a:xfrm>
          <a:prstGeom prst="rect">
            <a:avLst/>
          </a:prstGeom>
          <a:noFill/>
          <a:ln>
            <a:noFill/>
          </a:ln>
        </p:spPr>
      </p:pic>
      <p:sp>
        <p:nvSpPr>
          <p:cNvPr id="253" name="Google Shape;253;p37"/>
          <p:cNvSpPr txBox="1"/>
          <p:nvPr>
            <p:ph idx="4294967295" type="body"/>
          </p:nvPr>
        </p:nvSpPr>
        <p:spPr>
          <a:xfrm>
            <a:off x="626479" y="3385836"/>
            <a:ext cx="1270800" cy="4335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a:t>Sean C.</a:t>
            </a:r>
            <a:endParaRPr b="1"/>
          </a:p>
          <a:p>
            <a:pPr indent="0" lvl="0" marL="0" rtl="0" algn="l">
              <a:spcBef>
                <a:spcPts val="600"/>
              </a:spcBef>
              <a:spcAft>
                <a:spcPts val="0"/>
              </a:spcAft>
              <a:buNone/>
            </a:pPr>
            <a:r>
              <a:t/>
            </a:r>
            <a:endParaRPr b="1"/>
          </a:p>
        </p:txBody>
      </p:sp>
      <p:sp>
        <p:nvSpPr>
          <p:cNvPr id="254" name="Google Shape;254;p37"/>
          <p:cNvSpPr txBox="1"/>
          <p:nvPr>
            <p:ph idx="4294967295" type="body"/>
          </p:nvPr>
        </p:nvSpPr>
        <p:spPr>
          <a:xfrm>
            <a:off x="2264288" y="3385825"/>
            <a:ext cx="1381500" cy="4335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a:t>Melinda W.</a:t>
            </a:r>
            <a:endParaRPr b="1"/>
          </a:p>
        </p:txBody>
      </p:sp>
      <p:sp>
        <p:nvSpPr>
          <p:cNvPr id="255" name="Google Shape;255;p37"/>
          <p:cNvSpPr txBox="1"/>
          <p:nvPr>
            <p:ph idx="4294967295" type="body"/>
          </p:nvPr>
        </p:nvSpPr>
        <p:spPr>
          <a:xfrm>
            <a:off x="3936596" y="3385836"/>
            <a:ext cx="1270800" cy="4335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a:t>Vrinda V.</a:t>
            </a:r>
            <a:endParaRPr b="1"/>
          </a:p>
          <a:p>
            <a:pPr indent="0" lvl="0" marL="0" rtl="0" algn="l">
              <a:spcBef>
                <a:spcPts val="600"/>
              </a:spcBef>
              <a:spcAft>
                <a:spcPts val="0"/>
              </a:spcAft>
              <a:buNone/>
            </a:pPr>
            <a:r>
              <a:t/>
            </a:r>
            <a:endParaRPr b="1"/>
          </a:p>
        </p:txBody>
      </p:sp>
      <p:pic>
        <p:nvPicPr>
          <p:cNvPr id="256" name="Google Shape;256;p37"/>
          <p:cNvPicPr preferRelativeResize="0"/>
          <p:nvPr/>
        </p:nvPicPr>
        <p:blipFill>
          <a:blip r:embed="rId6">
            <a:alphaModFix/>
          </a:blip>
          <a:stretch>
            <a:fillRect/>
          </a:stretch>
        </p:blipFill>
        <p:spPr>
          <a:xfrm>
            <a:off x="5413696" y="1910075"/>
            <a:ext cx="1550530" cy="1475750"/>
          </a:xfrm>
          <a:prstGeom prst="rect">
            <a:avLst/>
          </a:prstGeom>
          <a:noFill/>
          <a:ln>
            <a:noFill/>
          </a:ln>
        </p:spPr>
      </p:pic>
      <p:pic>
        <p:nvPicPr>
          <p:cNvPr id="257" name="Google Shape;257;p37"/>
          <p:cNvPicPr preferRelativeResize="0"/>
          <p:nvPr/>
        </p:nvPicPr>
        <p:blipFill>
          <a:blip r:embed="rId7">
            <a:alphaModFix/>
          </a:blip>
          <a:stretch>
            <a:fillRect/>
          </a:stretch>
        </p:blipFill>
        <p:spPr>
          <a:xfrm>
            <a:off x="7106856" y="1910077"/>
            <a:ext cx="1550532" cy="1475748"/>
          </a:xfrm>
          <a:prstGeom prst="rect">
            <a:avLst/>
          </a:prstGeom>
          <a:noFill/>
          <a:ln>
            <a:noFill/>
          </a:ln>
        </p:spPr>
      </p:pic>
      <p:sp>
        <p:nvSpPr>
          <p:cNvPr id="258" name="Google Shape;258;p37"/>
          <p:cNvSpPr txBox="1"/>
          <p:nvPr>
            <p:ph idx="4294967295" type="body"/>
          </p:nvPr>
        </p:nvSpPr>
        <p:spPr>
          <a:xfrm>
            <a:off x="7246736" y="3385836"/>
            <a:ext cx="1270800" cy="4335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a:t>Ari Q.</a:t>
            </a:r>
            <a:endParaRPr b="1"/>
          </a:p>
          <a:p>
            <a:pPr indent="0" lvl="0" marL="0" rtl="0" algn="l">
              <a:spcBef>
                <a:spcPts val="600"/>
              </a:spcBef>
              <a:spcAft>
                <a:spcPts val="0"/>
              </a:spcAft>
              <a:buNone/>
            </a:pPr>
            <a:r>
              <a:t/>
            </a:r>
            <a:endParaRPr b="1"/>
          </a:p>
        </p:txBody>
      </p:sp>
      <p:sp>
        <p:nvSpPr>
          <p:cNvPr id="259" name="Google Shape;259;p37"/>
          <p:cNvSpPr txBox="1"/>
          <p:nvPr>
            <p:ph idx="4294967295" type="body"/>
          </p:nvPr>
        </p:nvSpPr>
        <p:spPr>
          <a:xfrm>
            <a:off x="5553553" y="3385836"/>
            <a:ext cx="1270800" cy="4335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a:t>Grace Z.</a:t>
            </a:r>
            <a:endParaRPr b="1"/>
          </a:p>
        </p:txBody>
      </p:sp>
      <p:sp>
        <p:nvSpPr>
          <p:cNvPr id="260" name="Google Shape;260;p37"/>
          <p:cNvSpPr txBox="1"/>
          <p:nvPr>
            <p:ph idx="4294967295" type="title"/>
          </p:nvPr>
        </p:nvSpPr>
        <p:spPr>
          <a:xfrm>
            <a:off x="1552825" y="739675"/>
            <a:ext cx="32970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Team Larry!</a:t>
            </a:r>
            <a:endParaRPr sz="4800">
              <a:latin typeface="Nunito SemiBold"/>
              <a:ea typeface="Nunito SemiBold"/>
              <a:cs typeface="Nunito SemiBold"/>
              <a:sym typeface="Nunito SemiBold"/>
            </a:endParaRPr>
          </a:p>
        </p:txBody>
      </p:sp>
      <p:pic>
        <p:nvPicPr>
          <p:cNvPr descr="GitHub - testing-library/angular-testing-library: 🦔 Simple and complete  Angular testing utilities that encourage good testing practices" id="261" name="Google Shape;261;p37"/>
          <p:cNvPicPr preferRelativeResize="0"/>
          <p:nvPr/>
        </p:nvPicPr>
        <p:blipFill>
          <a:blip r:embed="rId8">
            <a:alphaModFix amt="60000"/>
          </a:blip>
          <a:stretch>
            <a:fillRect/>
          </a:stretch>
        </p:blipFill>
        <p:spPr>
          <a:xfrm flipH="1">
            <a:off x="-15425" y="106500"/>
            <a:ext cx="1306200" cy="13062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pic>
        <p:nvPicPr>
          <p:cNvPr descr="GitHub - testing-library/angular-testing-library: 🦔 Simple and complete  Angular testing utilities that encourage good testing practices" id="430" name="Google Shape;430;p55"/>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31" name="Google Shape;431;p55"/>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Prototype</a:t>
            </a:r>
            <a:endParaRPr sz="4800">
              <a:latin typeface="Nunito SemiBold"/>
              <a:ea typeface="Nunito SemiBold"/>
              <a:cs typeface="Nunito SemiBold"/>
              <a:sym typeface="Nunito SemiBold"/>
            </a:endParaRPr>
          </a:p>
          <a:p>
            <a:pPr indent="0" lvl="0" marL="0" rtl="0" algn="l">
              <a:spcBef>
                <a:spcPts val="0"/>
              </a:spcBef>
              <a:spcAft>
                <a:spcPts val="0"/>
              </a:spcAft>
              <a:buNone/>
            </a:pPr>
            <a:r>
              <a:t/>
            </a:r>
            <a:endParaRPr sz="4800">
              <a:latin typeface="Nunito SemiBold"/>
              <a:ea typeface="Nunito SemiBold"/>
              <a:cs typeface="Nunito SemiBold"/>
              <a:sym typeface="Nunito SemiBold"/>
            </a:endParaRPr>
          </a:p>
        </p:txBody>
      </p:sp>
      <p:pic>
        <p:nvPicPr>
          <p:cNvPr id="432" name="Google Shape;432;p55"/>
          <p:cNvPicPr preferRelativeResize="0"/>
          <p:nvPr/>
        </p:nvPicPr>
        <p:blipFill rotWithShape="1">
          <a:blip r:embed="rId4">
            <a:alphaModFix/>
          </a:blip>
          <a:srcRect b="5555" l="0" r="-2375" t="6817"/>
          <a:stretch/>
        </p:blipFill>
        <p:spPr>
          <a:xfrm>
            <a:off x="629525" y="1869475"/>
            <a:ext cx="8330550" cy="3186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pic>
        <p:nvPicPr>
          <p:cNvPr descr="GitHub - testing-library/angular-testing-library: 🦔 Simple and complete  Angular testing utilities that encourage good testing practices" id="437" name="Google Shape;437;p56"/>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38" name="Google Shape;438;p56"/>
          <p:cNvSpPr txBox="1"/>
          <p:nvPr>
            <p:ph idx="4294967295" type="title"/>
          </p:nvPr>
        </p:nvSpPr>
        <p:spPr>
          <a:xfrm>
            <a:off x="1552825" y="739675"/>
            <a:ext cx="69711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Simple Task Prototype</a:t>
            </a:r>
            <a:r>
              <a:rPr lang="en" sz="4800">
                <a:latin typeface="Nunito SemiBold"/>
                <a:ea typeface="Nunito SemiBold"/>
                <a:cs typeface="Nunito SemiBold"/>
                <a:sym typeface="Nunito SemiBold"/>
              </a:rPr>
              <a:t>: </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1900">
                <a:solidFill>
                  <a:srgbClr val="000000"/>
                </a:solidFill>
                <a:latin typeface="Arial"/>
                <a:ea typeface="Arial"/>
                <a:cs typeface="Arial"/>
                <a:sym typeface="Arial"/>
              </a:rPr>
              <a:t>Find definition to term you don’t understand</a:t>
            </a:r>
            <a:endParaRPr sz="1900">
              <a:solidFill>
                <a:srgbClr val="000000"/>
              </a:solidFill>
              <a:latin typeface="Arial"/>
              <a:ea typeface="Arial"/>
              <a:cs typeface="Arial"/>
              <a:sym typeface="Arial"/>
            </a:endParaRPr>
          </a:p>
          <a:p>
            <a:pPr indent="0" lvl="0" marL="0" rtl="0" algn="l">
              <a:spcBef>
                <a:spcPts val="0"/>
              </a:spcBef>
              <a:spcAft>
                <a:spcPts val="0"/>
              </a:spcAft>
              <a:buNone/>
            </a:pPr>
            <a:r>
              <a:t/>
            </a:r>
            <a:endParaRPr sz="1900">
              <a:solidFill>
                <a:srgbClr val="000000"/>
              </a:solidFill>
              <a:latin typeface="Arial"/>
              <a:ea typeface="Arial"/>
              <a:cs typeface="Arial"/>
              <a:sym typeface="Arial"/>
            </a:endParaRPr>
          </a:p>
        </p:txBody>
      </p:sp>
      <p:pic>
        <p:nvPicPr>
          <p:cNvPr id="439" name="Google Shape;439;p56"/>
          <p:cNvPicPr preferRelativeResize="0"/>
          <p:nvPr/>
        </p:nvPicPr>
        <p:blipFill rotWithShape="1">
          <a:blip r:embed="rId4">
            <a:alphaModFix/>
          </a:blip>
          <a:srcRect b="5555" l="0" r="-2375" t="6817"/>
          <a:stretch/>
        </p:blipFill>
        <p:spPr>
          <a:xfrm>
            <a:off x="629525" y="1869475"/>
            <a:ext cx="8330550" cy="3186850"/>
          </a:xfrm>
          <a:prstGeom prst="rect">
            <a:avLst/>
          </a:prstGeom>
          <a:noFill/>
          <a:ln>
            <a:noFill/>
          </a:ln>
        </p:spPr>
      </p:pic>
      <p:cxnSp>
        <p:nvCxnSpPr>
          <p:cNvPr id="440" name="Google Shape;440;p56"/>
          <p:cNvCxnSpPr/>
          <p:nvPr/>
        </p:nvCxnSpPr>
        <p:spPr>
          <a:xfrm>
            <a:off x="2450592" y="2227850"/>
            <a:ext cx="1239900" cy="0"/>
          </a:xfrm>
          <a:prstGeom prst="straightConnector1">
            <a:avLst/>
          </a:prstGeom>
          <a:noFill/>
          <a:ln cap="flat" cmpd="sng" w="38100">
            <a:solidFill>
              <a:srgbClr val="FF0000"/>
            </a:solidFill>
            <a:prstDash val="solid"/>
            <a:round/>
            <a:headEnd len="med" w="med" type="none"/>
            <a:tailEnd len="med" w="med" type="none"/>
          </a:ln>
        </p:spPr>
      </p:cxnSp>
      <p:cxnSp>
        <p:nvCxnSpPr>
          <p:cNvPr id="441" name="Google Shape;441;p56"/>
          <p:cNvCxnSpPr/>
          <p:nvPr/>
        </p:nvCxnSpPr>
        <p:spPr>
          <a:xfrm flipH="1" rot="10800000">
            <a:off x="3341825" y="2208075"/>
            <a:ext cx="2566800" cy="19800"/>
          </a:xfrm>
          <a:prstGeom prst="straightConnector1">
            <a:avLst/>
          </a:prstGeom>
          <a:noFill/>
          <a:ln cap="flat" cmpd="sng" w="38100">
            <a:solidFill>
              <a:srgbClr val="FF0000"/>
            </a:solidFill>
            <a:prstDash val="solid"/>
            <a:round/>
            <a:headEnd len="med" w="med" type="none"/>
            <a:tailEnd len="med" w="med" type="none"/>
          </a:ln>
        </p:spPr>
      </p:cxnSp>
      <p:cxnSp>
        <p:nvCxnSpPr>
          <p:cNvPr id="442" name="Google Shape;442;p56"/>
          <p:cNvCxnSpPr/>
          <p:nvPr/>
        </p:nvCxnSpPr>
        <p:spPr>
          <a:xfrm flipH="1">
            <a:off x="1472275" y="2256950"/>
            <a:ext cx="833100" cy="823500"/>
          </a:xfrm>
          <a:prstGeom prst="curvedConnector3">
            <a:avLst>
              <a:gd fmla="val 50000" name="adj1"/>
            </a:avLst>
          </a:prstGeom>
          <a:noFill/>
          <a:ln cap="flat" cmpd="sng" w="38100">
            <a:solidFill>
              <a:srgbClr val="FF0000"/>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pic>
        <p:nvPicPr>
          <p:cNvPr descr="GitHub - testing-library/angular-testing-library: 🦔 Simple and complete  Angular testing utilities that encourage good testing practices" id="447" name="Google Shape;447;p57"/>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48" name="Google Shape;448;p57"/>
          <p:cNvSpPr txBox="1"/>
          <p:nvPr>
            <p:ph idx="4294967295" type="title"/>
          </p:nvPr>
        </p:nvSpPr>
        <p:spPr>
          <a:xfrm>
            <a:off x="1552825" y="739675"/>
            <a:ext cx="69711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Simple Task Prototype: </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1900">
                <a:solidFill>
                  <a:srgbClr val="000000"/>
                </a:solidFill>
                <a:latin typeface="Arial"/>
                <a:ea typeface="Arial"/>
                <a:cs typeface="Arial"/>
                <a:sym typeface="Arial"/>
              </a:rPr>
              <a:t>Find definition to term you don’t understand</a:t>
            </a:r>
            <a:endParaRPr sz="1900">
              <a:solidFill>
                <a:srgbClr val="000000"/>
              </a:solidFill>
              <a:latin typeface="Arial"/>
              <a:ea typeface="Arial"/>
              <a:cs typeface="Arial"/>
              <a:sym typeface="Arial"/>
            </a:endParaRPr>
          </a:p>
          <a:p>
            <a:pPr indent="0" lvl="0" marL="0" rtl="0" algn="l">
              <a:spcBef>
                <a:spcPts val="0"/>
              </a:spcBef>
              <a:spcAft>
                <a:spcPts val="0"/>
              </a:spcAft>
              <a:buNone/>
            </a:pPr>
            <a:r>
              <a:t/>
            </a:r>
            <a:endParaRPr sz="1900">
              <a:solidFill>
                <a:srgbClr val="000000"/>
              </a:solidFill>
              <a:latin typeface="Arial"/>
              <a:ea typeface="Arial"/>
              <a:cs typeface="Arial"/>
              <a:sym typeface="Arial"/>
            </a:endParaRPr>
          </a:p>
        </p:txBody>
      </p:sp>
      <p:pic>
        <p:nvPicPr>
          <p:cNvPr id="449" name="Google Shape;449;p57"/>
          <p:cNvPicPr preferRelativeResize="0"/>
          <p:nvPr/>
        </p:nvPicPr>
        <p:blipFill rotWithShape="1">
          <a:blip r:embed="rId4">
            <a:alphaModFix/>
          </a:blip>
          <a:srcRect b="5555" l="0" r="-2375" t="6817"/>
          <a:stretch/>
        </p:blipFill>
        <p:spPr>
          <a:xfrm>
            <a:off x="629525" y="1869475"/>
            <a:ext cx="8330550" cy="3186850"/>
          </a:xfrm>
          <a:prstGeom prst="rect">
            <a:avLst/>
          </a:prstGeom>
          <a:noFill/>
          <a:ln>
            <a:noFill/>
          </a:ln>
        </p:spPr>
      </p:pic>
      <p:cxnSp>
        <p:nvCxnSpPr>
          <p:cNvPr id="450" name="Google Shape;450;p57"/>
          <p:cNvCxnSpPr/>
          <p:nvPr/>
        </p:nvCxnSpPr>
        <p:spPr>
          <a:xfrm>
            <a:off x="2450592" y="2227850"/>
            <a:ext cx="1239900" cy="0"/>
          </a:xfrm>
          <a:prstGeom prst="straightConnector1">
            <a:avLst/>
          </a:prstGeom>
          <a:noFill/>
          <a:ln cap="flat" cmpd="sng" w="38100">
            <a:solidFill>
              <a:srgbClr val="FF0000"/>
            </a:solidFill>
            <a:prstDash val="solid"/>
            <a:round/>
            <a:headEnd len="med" w="med" type="none"/>
            <a:tailEnd len="med" w="med" type="none"/>
          </a:ln>
        </p:spPr>
      </p:cxnSp>
      <p:cxnSp>
        <p:nvCxnSpPr>
          <p:cNvPr id="451" name="Google Shape;451;p57"/>
          <p:cNvCxnSpPr/>
          <p:nvPr/>
        </p:nvCxnSpPr>
        <p:spPr>
          <a:xfrm flipH="1" rot="10800000">
            <a:off x="3341825" y="2208075"/>
            <a:ext cx="2566800" cy="19800"/>
          </a:xfrm>
          <a:prstGeom prst="straightConnector1">
            <a:avLst/>
          </a:prstGeom>
          <a:noFill/>
          <a:ln cap="flat" cmpd="sng" w="38100">
            <a:solidFill>
              <a:srgbClr val="FF0000"/>
            </a:solidFill>
            <a:prstDash val="solid"/>
            <a:round/>
            <a:headEnd len="med" w="med" type="none"/>
            <a:tailEnd len="med" w="med" type="none"/>
          </a:ln>
        </p:spPr>
      </p:cxnSp>
      <p:cxnSp>
        <p:nvCxnSpPr>
          <p:cNvPr id="452" name="Google Shape;452;p57"/>
          <p:cNvCxnSpPr/>
          <p:nvPr/>
        </p:nvCxnSpPr>
        <p:spPr>
          <a:xfrm flipH="1">
            <a:off x="1472275" y="2256950"/>
            <a:ext cx="833100" cy="823500"/>
          </a:xfrm>
          <a:prstGeom prst="curvedConnector3">
            <a:avLst>
              <a:gd fmla="val 50000" name="adj1"/>
            </a:avLst>
          </a:prstGeom>
          <a:noFill/>
          <a:ln cap="flat" cmpd="sng" w="38100">
            <a:solidFill>
              <a:srgbClr val="FF0000"/>
            </a:solidFill>
            <a:prstDash val="solid"/>
            <a:round/>
            <a:headEnd len="med" w="med" type="none"/>
            <a:tailEnd len="med" w="med" type="none"/>
          </a:ln>
        </p:spPr>
      </p:cxnSp>
      <p:sp>
        <p:nvSpPr>
          <p:cNvPr id="453" name="Google Shape;453;p57"/>
          <p:cNvSpPr txBox="1"/>
          <p:nvPr/>
        </p:nvSpPr>
        <p:spPr>
          <a:xfrm>
            <a:off x="6257450" y="4039250"/>
            <a:ext cx="2654100" cy="101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u="sng"/>
              <a:t>Results: </a:t>
            </a:r>
            <a:endParaRPr b="1" sz="2000" u="sng"/>
          </a:p>
          <a:p>
            <a:pPr indent="0" lvl="0" marL="0" rtl="0" algn="l">
              <a:lnSpc>
                <a:spcPct val="115000"/>
              </a:lnSpc>
              <a:spcBef>
                <a:spcPts val="0"/>
              </a:spcBef>
              <a:spcAft>
                <a:spcPts val="0"/>
              </a:spcAft>
              <a:buNone/>
            </a:pPr>
            <a:r>
              <a:rPr lang="en" sz="2100"/>
              <a:t>Users ❤️ hyperlinks!</a:t>
            </a:r>
            <a:endParaRPr sz="2100"/>
          </a:p>
          <a:p>
            <a:pPr indent="0" lvl="0" marL="0" rtl="0" algn="l">
              <a:lnSpc>
                <a:spcPct val="115000"/>
              </a:lnSpc>
              <a:spcBef>
                <a:spcPts val="0"/>
              </a:spcBef>
              <a:spcAft>
                <a:spcPts val="0"/>
              </a:spcAft>
              <a:buNone/>
            </a:pPr>
            <a:r>
              <a:t/>
            </a:r>
            <a:endParaRPr sz="600">
              <a:latin typeface="News Cycle"/>
              <a:ea typeface="News Cycle"/>
              <a:cs typeface="News Cycle"/>
              <a:sym typeface="News Cycle"/>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pic>
        <p:nvPicPr>
          <p:cNvPr descr="GitHub - testing-library/angular-testing-library: 🦔 Simple and complete  Angular testing utilities that encourage good testing practices" id="458" name="Google Shape;458;p58"/>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59" name="Google Shape;459;p58"/>
          <p:cNvSpPr txBox="1"/>
          <p:nvPr>
            <p:ph idx="4294967295" type="title"/>
          </p:nvPr>
        </p:nvSpPr>
        <p:spPr>
          <a:xfrm>
            <a:off x="1552825" y="739675"/>
            <a:ext cx="71649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Moderate Task Prototype</a:t>
            </a:r>
            <a:r>
              <a:rPr lang="en" sz="4800">
                <a:latin typeface="Nunito SemiBold"/>
                <a:ea typeface="Nunito SemiBold"/>
                <a:cs typeface="Nunito SemiBold"/>
                <a:sym typeface="Nunito SemiBold"/>
              </a:rPr>
              <a:t>:</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2000">
                <a:solidFill>
                  <a:srgbClr val="000000"/>
                </a:solidFill>
                <a:latin typeface="Arial"/>
                <a:ea typeface="Arial"/>
                <a:cs typeface="Arial"/>
                <a:sym typeface="Arial"/>
              </a:rPr>
              <a:t>Upload two insurance plans and post a question about them</a:t>
            </a:r>
            <a:endParaRPr sz="2000">
              <a:solidFill>
                <a:srgbClr val="000000"/>
              </a:solidFill>
              <a:latin typeface="Arial"/>
              <a:ea typeface="Arial"/>
              <a:cs typeface="Arial"/>
              <a:sym typeface="Arial"/>
            </a:endParaRPr>
          </a:p>
        </p:txBody>
      </p:sp>
      <p:pic>
        <p:nvPicPr>
          <p:cNvPr id="460" name="Google Shape;460;p58"/>
          <p:cNvPicPr preferRelativeResize="0"/>
          <p:nvPr/>
        </p:nvPicPr>
        <p:blipFill rotWithShape="1">
          <a:blip r:embed="rId4">
            <a:alphaModFix/>
          </a:blip>
          <a:srcRect b="5555" l="0" r="-2375" t="6817"/>
          <a:stretch/>
        </p:blipFill>
        <p:spPr>
          <a:xfrm>
            <a:off x="629525" y="1869475"/>
            <a:ext cx="8330550" cy="3186850"/>
          </a:xfrm>
          <a:prstGeom prst="rect">
            <a:avLst/>
          </a:prstGeom>
          <a:noFill/>
          <a:ln>
            <a:noFill/>
          </a:ln>
        </p:spPr>
      </p:pic>
      <p:cxnSp>
        <p:nvCxnSpPr>
          <p:cNvPr id="461" name="Google Shape;461;p58"/>
          <p:cNvCxnSpPr/>
          <p:nvPr/>
        </p:nvCxnSpPr>
        <p:spPr>
          <a:xfrm>
            <a:off x="2005100" y="3312750"/>
            <a:ext cx="6431700" cy="0"/>
          </a:xfrm>
          <a:prstGeom prst="straightConnector1">
            <a:avLst/>
          </a:prstGeom>
          <a:noFill/>
          <a:ln cap="flat" cmpd="sng" w="38100">
            <a:solidFill>
              <a:srgbClr val="FF0000"/>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pic>
        <p:nvPicPr>
          <p:cNvPr descr="GitHub - testing-library/angular-testing-library: 🦔 Simple and complete  Angular testing utilities that encourage good testing practices" id="466" name="Google Shape;466;p59"/>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67" name="Google Shape;467;p59"/>
          <p:cNvSpPr txBox="1"/>
          <p:nvPr>
            <p:ph idx="4294967295" type="title"/>
          </p:nvPr>
        </p:nvSpPr>
        <p:spPr>
          <a:xfrm>
            <a:off x="1552825" y="739675"/>
            <a:ext cx="71649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Moderate Task Prototype:</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2000">
                <a:solidFill>
                  <a:srgbClr val="000000"/>
                </a:solidFill>
                <a:latin typeface="Arial"/>
                <a:ea typeface="Arial"/>
                <a:cs typeface="Arial"/>
                <a:sym typeface="Arial"/>
              </a:rPr>
              <a:t>Upload two insurance plans and post a question about them</a:t>
            </a:r>
            <a:endParaRPr sz="2000">
              <a:solidFill>
                <a:srgbClr val="000000"/>
              </a:solidFill>
              <a:latin typeface="Arial"/>
              <a:ea typeface="Arial"/>
              <a:cs typeface="Arial"/>
              <a:sym typeface="Arial"/>
            </a:endParaRPr>
          </a:p>
        </p:txBody>
      </p:sp>
      <p:pic>
        <p:nvPicPr>
          <p:cNvPr id="468" name="Google Shape;468;p59"/>
          <p:cNvPicPr preferRelativeResize="0"/>
          <p:nvPr/>
        </p:nvPicPr>
        <p:blipFill rotWithShape="1">
          <a:blip r:embed="rId4">
            <a:alphaModFix/>
          </a:blip>
          <a:srcRect b="5555" l="0" r="-2375" t="6817"/>
          <a:stretch/>
        </p:blipFill>
        <p:spPr>
          <a:xfrm>
            <a:off x="629525" y="1869475"/>
            <a:ext cx="8330550" cy="3186850"/>
          </a:xfrm>
          <a:prstGeom prst="rect">
            <a:avLst/>
          </a:prstGeom>
          <a:noFill/>
          <a:ln>
            <a:noFill/>
          </a:ln>
        </p:spPr>
      </p:pic>
      <p:cxnSp>
        <p:nvCxnSpPr>
          <p:cNvPr id="469" name="Google Shape;469;p59"/>
          <p:cNvCxnSpPr/>
          <p:nvPr/>
        </p:nvCxnSpPr>
        <p:spPr>
          <a:xfrm>
            <a:off x="2005100" y="3312750"/>
            <a:ext cx="6431700" cy="0"/>
          </a:xfrm>
          <a:prstGeom prst="straightConnector1">
            <a:avLst/>
          </a:prstGeom>
          <a:noFill/>
          <a:ln cap="flat" cmpd="sng" w="38100">
            <a:solidFill>
              <a:srgbClr val="FF0000"/>
            </a:solidFill>
            <a:prstDash val="solid"/>
            <a:round/>
            <a:headEnd len="med" w="med" type="none"/>
            <a:tailEnd len="med" w="med" type="none"/>
          </a:ln>
        </p:spPr>
      </p:cxnSp>
      <p:sp>
        <p:nvSpPr>
          <p:cNvPr id="470" name="Google Shape;470;p59"/>
          <p:cNvSpPr txBox="1"/>
          <p:nvPr/>
        </p:nvSpPr>
        <p:spPr>
          <a:xfrm>
            <a:off x="6257450" y="4039250"/>
            <a:ext cx="2654100" cy="1017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000" u="sng"/>
              <a:t>Results: </a:t>
            </a:r>
            <a:endParaRPr b="1" sz="2000" u="sng"/>
          </a:p>
          <a:p>
            <a:pPr indent="0" lvl="0" marL="0" rtl="0" algn="l">
              <a:lnSpc>
                <a:spcPct val="100000"/>
              </a:lnSpc>
              <a:spcBef>
                <a:spcPts val="0"/>
              </a:spcBef>
              <a:spcAft>
                <a:spcPts val="0"/>
              </a:spcAft>
              <a:buNone/>
            </a:pPr>
            <a:r>
              <a:rPr lang="en" sz="2100"/>
              <a:t>Too many plans </a:t>
            </a:r>
            <a:r>
              <a:rPr lang="en" sz="3600"/>
              <a:t>😐 </a:t>
            </a:r>
            <a:endParaRPr sz="2100"/>
          </a:p>
          <a:p>
            <a:pPr indent="0" lvl="0" marL="0" rtl="0" algn="l">
              <a:lnSpc>
                <a:spcPct val="100000"/>
              </a:lnSpc>
              <a:spcBef>
                <a:spcPts val="0"/>
              </a:spcBef>
              <a:spcAft>
                <a:spcPts val="0"/>
              </a:spcAft>
              <a:buNone/>
            </a:pPr>
            <a:r>
              <a:t/>
            </a:r>
            <a:endParaRPr sz="600">
              <a:latin typeface="News Cycle"/>
              <a:ea typeface="News Cycle"/>
              <a:cs typeface="News Cycle"/>
              <a:sym typeface="News Cycl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pic>
        <p:nvPicPr>
          <p:cNvPr descr="GitHub - testing-library/angular-testing-library: 🦔 Simple and complete  Angular testing utilities that encourage good testing practices" id="475" name="Google Shape;475;p60"/>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76" name="Google Shape;476;p60"/>
          <p:cNvSpPr txBox="1"/>
          <p:nvPr>
            <p:ph idx="4294967295" type="title"/>
          </p:nvPr>
        </p:nvSpPr>
        <p:spPr>
          <a:xfrm>
            <a:off x="1552825" y="739675"/>
            <a:ext cx="73296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Complex Task Prototype</a:t>
            </a:r>
            <a:r>
              <a:rPr lang="en" sz="4800">
                <a:latin typeface="Nunito SemiBold"/>
                <a:ea typeface="Nunito SemiBold"/>
                <a:cs typeface="Nunito SemiBold"/>
                <a:sym typeface="Nunito SemiBold"/>
              </a:rPr>
              <a:t>:</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2000">
                <a:solidFill>
                  <a:srgbClr val="000000"/>
                </a:solidFill>
                <a:latin typeface="Arial"/>
                <a:ea typeface="Arial"/>
                <a:cs typeface="Arial"/>
                <a:sym typeface="Arial"/>
              </a:rPr>
              <a:t>Navigate to question, comment, &amp; vote on someone’s insurance plan</a:t>
            </a:r>
            <a:endParaRPr sz="4800">
              <a:latin typeface="Nunito SemiBold"/>
              <a:ea typeface="Nunito SemiBold"/>
              <a:cs typeface="Nunito SemiBold"/>
              <a:sym typeface="Nunito SemiBold"/>
            </a:endParaRPr>
          </a:p>
        </p:txBody>
      </p:sp>
      <p:pic>
        <p:nvPicPr>
          <p:cNvPr id="477" name="Google Shape;477;p60"/>
          <p:cNvPicPr preferRelativeResize="0"/>
          <p:nvPr/>
        </p:nvPicPr>
        <p:blipFill rotWithShape="1">
          <a:blip r:embed="rId4">
            <a:alphaModFix/>
          </a:blip>
          <a:srcRect b="5555" l="0" r="-2375" t="6817"/>
          <a:stretch/>
        </p:blipFill>
        <p:spPr>
          <a:xfrm>
            <a:off x="629525" y="1869475"/>
            <a:ext cx="8330550" cy="3186850"/>
          </a:xfrm>
          <a:prstGeom prst="rect">
            <a:avLst/>
          </a:prstGeom>
          <a:noFill/>
          <a:ln>
            <a:noFill/>
          </a:ln>
        </p:spPr>
      </p:pic>
      <p:cxnSp>
        <p:nvCxnSpPr>
          <p:cNvPr id="478" name="Google Shape;478;p60"/>
          <p:cNvCxnSpPr/>
          <p:nvPr/>
        </p:nvCxnSpPr>
        <p:spPr>
          <a:xfrm>
            <a:off x="1859775" y="3738950"/>
            <a:ext cx="959100" cy="455400"/>
          </a:xfrm>
          <a:prstGeom prst="straightConnector1">
            <a:avLst/>
          </a:prstGeom>
          <a:noFill/>
          <a:ln cap="flat" cmpd="sng" w="38100">
            <a:solidFill>
              <a:srgbClr val="FF0000"/>
            </a:solidFill>
            <a:prstDash val="solid"/>
            <a:round/>
            <a:headEnd len="med" w="med" type="none"/>
            <a:tailEnd len="med" w="med" type="none"/>
          </a:ln>
        </p:spPr>
      </p:cxnSp>
      <p:cxnSp>
        <p:nvCxnSpPr>
          <p:cNvPr id="479" name="Google Shape;479;p60"/>
          <p:cNvCxnSpPr/>
          <p:nvPr/>
        </p:nvCxnSpPr>
        <p:spPr>
          <a:xfrm flipH="1" rot="10800000">
            <a:off x="2828450" y="4165300"/>
            <a:ext cx="2838000" cy="48300"/>
          </a:xfrm>
          <a:prstGeom prst="straightConnector1">
            <a:avLst/>
          </a:prstGeom>
          <a:noFill/>
          <a:ln cap="flat" cmpd="sng" w="38100">
            <a:solidFill>
              <a:srgbClr val="FF0000"/>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pic>
        <p:nvPicPr>
          <p:cNvPr descr="GitHub - testing-library/angular-testing-library: 🦔 Simple and complete  Angular testing utilities that encourage good testing practices" id="484" name="Google Shape;484;p61"/>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85" name="Google Shape;485;p61"/>
          <p:cNvSpPr txBox="1"/>
          <p:nvPr>
            <p:ph idx="4294967295" type="title"/>
          </p:nvPr>
        </p:nvSpPr>
        <p:spPr>
          <a:xfrm>
            <a:off x="1552825" y="739675"/>
            <a:ext cx="73296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Complex Task Prototype:</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2000">
                <a:solidFill>
                  <a:srgbClr val="000000"/>
                </a:solidFill>
                <a:latin typeface="Arial"/>
                <a:ea typeface="Arial"/>
                <a:cs typeface="Arial"/>
                <a:sym typeface="Arial"/>
              </a:rPr>
              <a:t>Navigate to question, comment, &amp; vote on someone’s insurance plan</a:t>
            </a:r>
            <a:endParaRPr sz="4800">
              <a:latin typeface="Nunito SemiBold"/>
              <a:ea typeface="Nunito SemiBold"/>
              <a:cs typeface="Nunito SemiBold"/>
              <a:sym typeface="Nunito SemiBold"/>
            </a:endParaRPr>
          </a:p>
        </p:txBody>
      </p:sp>
      <p:pic>
        <p:nvPicPr>
          <p:cNvPr id="486" name="Google Shape;486;p61"/>
          <p:cNvPicPr preferRelativeResize="0"/>
          <p:nvPr/>
        </p:nvPicPr>
        <p:blipFill rotWithShape="1">
          <a:blip r:embed="rId4">
            <a:alphaModFix/>
          </a:blip>
          <a:srcRect b="5555" l="0" r="-2375" t="6817"/>
          <a:stretch/>
        </p:blipFill>
        <p:spPr>
          <a:xfrm>
            <a:off x="629525" y="1869475"/>
            <a:ext cx="8330550" cy="3186850"/>
          </a:xfrm>
          <a:prstGeom prst="rect">
            <a:avLst/>
          </a:prstGeom>
          <a:noFill/>
          <a:ln>
            <a:noFill/>
          </a:ln>
        </p:spPr>
      </p:pic>
      <p:cxnSp>
        <p:nvCxnSpPr>
          <p:cNvPr id="487" name="Google Shape;487;p61"/>
          <p:cNvCxnSpPr/>
          <p:nvPr/>
        </p:nvCxnSpPr>
        <p:spPr>
          <a:xfrm>
            <a:off x="1859775" y="3738950"/>
            <a:ext cx="959100" cy="455400"/>
          </a:xfrm>
          <a:prstGeom prst="straightConnector1">
            <a:avLst/>
          </a:prstGeom>
          <a:noFill/>
          <a:ln cap="flat" cmpd="sng" w="38100">
            <a:solidFill>
              <a:srgbClr val="FF0000"/>
            </a:solidFill>
            <a:prstDash val="solid"/>
            <a:round/>
            <a:headEnd len="med" w="med" type="none"/>
            <a:tailEnd len="med" w="med" type="none"/>
          </a:ln>
        </p:spPr>
      </p:cxnSp>
      <p:cxnSp>
        <p:nvCxnSpPr>
          <p:cNvPr id="488" name="Google Shape;488;p61"/>
          <p:cNvCxnSpPr/>
          <p:nvPr/>
        </p:nvCxnSpPr>
        <p:spPr>
          <a:xfrm flipH="1" rot="10800000">
            <a:off x="2828450" y="4165300"/>
            <a:ext cx="2838000" cy="48300"/>
          </a:xfrm>
          <a:prstGeom prst="straightConnector1">
            <a:avLst/>
          </a:prstGeom>
          <a:noFill/>
          <a:ln cap="flat" cmpd="sng" w="38100">
            <a:solidFill>
              <a:srgbClr val="FF0000"/>
            </a:solidFill>
            <a:prstDash val="solid"/>
            <a:round/>
            <a:headEnd len="med" w="med" type="none"/>
            <a:tailEnd len="med" w="med" type="none"/>
          </a:ln>
        </p:spPr>
      </p:cxnSp>
      <p:sp>
        <p:nvSpPr>
          <p:cNvPr id="489" name="Google Shape;489;p61"/>
          <p:cNvSpPr txBox="1"/>
          <p:nvPr/>
        </p:nvSpPr>
        <p:spPr>
          <a:xfrm>
            <a:off x="6122075" y="4039325"/>
            <a:ext cx="2973600" cy="1017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000" u="sng"/>
              <a:t>Results: </a:t>
            </a:r>
            <a:endParaRPr b="1" sz="2000" u="sng"/>
          </a:p>
          <a:p>
            <a:pPr indent="0" lvl="0" marL="0" rtl="0" algn="l">
              <a:lnSpc>
                <a:spcPct val="100000"/>
              </a:lnSpc>
              <a:spcBef>
                <a:spcPts val="0"/>
              </a:spcBef>
              <a:spcAft>
                <a:spcPts val="0"/>
              </a:spcAft>
              <a:buNone/>
            </a:pPr>
            <a:r>
              <a:rPr lang="en" sz="2100"/>
              <a:t>1. </a:t>
            </a:r>
            <a:r>
              <a:rPr lang="en" sz="2100"/>
              <a:t>Too much text </a:t>
            </a:r>
            <a:r>
              <a:rPr lang="en" sz="3600"/>
              <a:t>😫</a:t>
            </a:r>
            <a:endParaRPr sz="2100"/>
          </a:p>
          <a:p>
            <a:pPr indent="0" lvl="0" marL="0" rtl="0" algn="l">
              <a:lnSpc>
                <a:spcPct val="100000"/>
              </a:lnSpc>
              <a:spcBef>
                <a:spcPts val="0"/>
              </a:spcBef>
              <a:spcAft>
                <a:spcPts val="0"/>
              </a:spcAft>
              <a:buNone/>
            </a:pPr>
            <a:r>
              <a:t/>
            </a:r>
            <a:endParaRPr sz="600">
              <a:latin typeface="News Cycle"/>
              <a:ea typeface="News Cycle"/>
              <a:cs typeface="News Cycle"/>
              <a:sym typeface="News Cycle"/>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pic>
        <p:nvPicPr>
          <p:cNvPr descr="GitHub - testing-library/angular-testing-library: 🦔 Simple and complete  Angular testing utilities that encourage good testing practices" id="494" name="Google Shape;494;p62"/>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495" name="Google Shape;495;p62"/>
          <p:cNvSpPr txBox="1"/>
          <p:nvPr>
            <p:ph idx="4294967295" type="title"/>
          </p:nvPr>
        </p:nvSpPr>
        <p:spPr>
          <a:xfrm>
            <a:off x="1552825" y="739675"/>
            <a:ext cx="73296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Complex Task Prototype:</a:t>
            </a:r>
            <a:endParaRPr sz="4800">
              <a:latin typeface="Nunito SemiBold"/>
              <a:ea typeface="Nunito SemiBold"/>
              <a:cs typeface="Nunito SemiBold"/>
              <a:sym typeface="Nunito SemiBold"/>
            </a:endParaRPr>
          </a:p>
          <a:p>
            <a:pPr indent="0" lvl="0" marL="0" rtl="0" algn="l">
              <a:spcBef>
                <a:spcPts val="0"/>
              </a:spcBef>
              <a:spcAft>
                <a:spcPts val="0"/>
              </a:spcAft>
              <a:buNone/>
            </a:pPr>
            <a:r>
              <a:rPr lang="en" sz="2000">
                <a:solidFill>
                  <a:srgbClr val="000000"/>
                </a:solidFill>
                <a:latin typeface="Arial"/>
                <a:ea typeface="Arial"/>
                <a:cs typeface="Arial"/>
                <a:sym typeface="Arial"/>
              </a:rPr>
              <a:t>Navigate to question, comment, &amp; vote on someone’s insurance plan</a:t>
            </a:r>
            <a:endParaRPr sz="4800">
              <a:latin typeface="Nunito SemiBold"/>
              <a:ea typeface="Nunito SemiBold"/>
              <a:cs typeface="Nunito SemiBold"/>
              <a:sym typeface="Nunito SemiBold"/>
            </a:endParaRPr>
          </a:p>
        </p:txBody>
      </p:sp>
      <p:pic>
        <p:nvPicPr>
          <p:cNvPr id="496" name="Google Shape;496;p62"/>
          <p:cNvPicPr preferRelativeResize="0"/>
          <p:nvPr/>
        </p:nvPicPr>
        <p:blipFill rotWithShape="1">
          <a:blip r:embed="rId4">
            <a:alphaModFix/>
          </a:blip>
          <a:srcRect b="5555" l="0" r="-2375" t="6817"/>
          <a:stretch/>
        </p:blipFill>
        <p:spPr>
          <a:xfrm>
            <a:off x="629525" y="1869475"/>
            <a:ext cx="8330550" cy="3186850"/>
          </a:xfrm>
          <a:prstGeom prst="rect">
            <a:avLst/>
          </a:prstGeom>
          <a:noFill/>
          <a:ln>
            <a:noFill/>
          </a:ln>
        </p:spPr>
      </p:pic>
      <p:cxnSp>
        <p:nvCxnSpPr>
          <p:cNvPr id="497" name="Google Shape;497;p62"/>
          <p:cNvCxnSpPr/>
          <p:nvPr/>
        </p:nvCxnSpPr>
        <p:spPr>
          <a:xfrm>
            <a:off x="1859775" y="3738950"/>
            <a:ext cx="959100" cy="455400"/>
          </a:xfrm>
          <a:prstGeom prst="straightConnector1">
            <a:avLst/>
          </a:prstGeom>
          <a:noFill/>
          <a:ln cap="flat" cmpd="sng" w="38100">
            <a:solidFill>
              <a:srgbClr val="FF0000"/>
            </a:solidFill>
            <a:prstDash val="solid"/>
            <a:round/>
            <a:headEnd len="med" w="med" type="none"/>
            <a:tailEnd len="med" w="med" type="none"/>
          </a:ln>
        </p:spPr>
      </p:cxnSp>
      <p:cxnSp>
        <p:nvCxnSpPr>
          <p:cNvPr id="498" name="Google Shape;498;p62"/>
          <p:cNvCxnSpPr/>
          <p:nvPr/>
        </p:nvCxnSpPr>
        <p:spPr>
          <a:xfrm flipH="1" rot="10800000">
            <a:off x="2828450" y="4165300"/>
            <a:ext cx="2838000" cy="48300"/>
          </a:xfrm>
          <a:prstGeom prst="straightConnector1">
            <a:avLst/>
          </a:prstGeom>
          <a:noFill/>
          <a:ln cap="flat" cmpd="sng" w="38100">
            <a:solidFill>
              <a:srgbClr val="FF0000"/>
            </a:solidFill>
            <a:prstDash val="solid"/>
            <a:round/>
            <a:headEnd len="med" w="med" type="none"/>
            <a:tailEnd len="med" w="med" type="none"/>
          </a:ln>
        </p:spPr>
      </p:cxnSp>
      <p:sp>
        <p:nvSpPr>
          <p:cNvPr id="499" name="Google Shape;499;p62"/>
          <p:cNvSpPr txBox="1"/>
          <p:nvPr/>
        </p:nvSpPr>
        <p:spPr>
          <a:xfrm>
            <a:off x="6122075" y="4039325"/>
            <a:ext cx="2973600" cy="1017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u="sng"/>
              <a:t>Results: </a:t>
            </a:r>
            <a:endParaRPr b="1" u="sng"/>
          </a:p>
          <a:p>
            <a:pPr indent="0" lvl="0" marL="0" rtl="0" algn="l">
              <a:lnSpc>
                <a:spcPct val="100000"/>
              </a:lnSpc>
              <a:spcBef>
                <a:spcPts val="0"/>
              </a:spcBef>
              <a:spcAft>
                <a:spcPts val="0"/>
              </a:spcAft>
              <a:buNone/>
            </a:pPr>
            <a:r>
              <a:rPr lang="en" sz="1500"/>
              <a:t>2. Credibility of people commenting and voting was important, but missing.</a:t>
            </a:r>
            <a:endParaRPr sz="1500"/>
          </a:p>
          <a:p>
            <a:pPr indent="0" lvl="0" marL="0" rtl="0" algn="l">
              <a:lnSpc>
                <a:spcPct val="100000"/>
              </a:lnSpc>
              <a:spcBef>
                <a:spcPts val="0"/>
              </a:spcBef>
              <a:spcAft>
                <a:spcPts val="0"/>
              </a:spcAft>
              <a:buNone/>
            </a:pPr>
            <a:r>
              <a:t/>
            </a:r>
            <a:endParaRPr sz="100">
              <a:latin typeface="News Cycle"/>
              <a:ea typeface="News Cycle"/>
              <a:cs typeface="News Cycle"/>
              <a:sym typeface="News Cycle"/>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pic>
        <p:nvPicPr>
          <p:cNvPr descr="GitHub - testing-library/angular-testing-library: 🦔 Simple and complete  Angular testing utilities that encourage good testing practices" id="504" name="Google Shape;504;p63"/>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505" name="Google Shape;505;p63"/>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Outline</a:t>
            </a:r>
            <a:endParaRPr sz="4800">
              <a:latin typeface="Nunito SemiBold"/>
              <a:ea typeface="Nunito SemiBold"/>
              <a:cs typeface="Nunito SemiBold"/>
              <a:sym typeface="Nunito SemiBold"/>
            </a:endParaRPr>
          </a:p>
        </p:txBody>
      </p:sp>
      <p:sp>
        <p:nvSpPr>
          <p:cNvPr id="506" name="Google Shape;506;p63"/>
          <p:cNvSpPr txBox="1"/>
          <p:nvPr>
            <p:ph idx="4294967295" type="title"/>
          </p:nvPr>
        </p:nvSpPr>
        <p:spPr>
          <a:xfrm flipH="1">
            <a:off x="2314825" y="1727150"/>
            <a:ext cx="5308500" cy="3008400"/>
          </a:xfrm>
          <a:prstGeom prst="rect">
            <a:avLst/>
          </a:prstGeom>
        </p:spPr>
        <p:txBody>
          <a:bodyPr anchorCtr="0" anchor="t" bIns="0" lIns="0" spcFirstLastPara="1" rIns="0" wrap="square" tIns="0">
            <a:noAutofit/>
          </a:bodyPr>
          <a:lstStyle/>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Sketches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Design Selection</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Task Storyboards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Low-fi Prototype</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a:buAutoNum type="arabicPeriod"/>
            </a:pPr>
            <a:r>
              <a:rPr b="1" lang="en" sz="2400">
                <a:highlight>
                  <a:srgbClr val="FFFF00"/>
                </a:highlight>
                <a:latin typeface="Nunito"/>
                <a:ea typeface="Nunito"/>
                <a:cs typeface="Nunito"/>
                <a:sym typeface="Nunito"/>
              </a:rPr>
              <a:t>🧪 Experiment</a:t>
            </a:r>
            <a:endParaRPr b="1" sz="2400">
              <a:highlight>
                <a:srgbClr val="FFFF00"/>
              </a:highlight>
              <a:latin typeface="Nunito"/>
              <a:ea typeface="Nunito"/>
              <a:cs typeface="Nunito"/>
              <a:sym typeface="Nunito"/>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Key Learnings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Appendix</a:t>
            </a:r>
            <a:endParaRPr sz="2400">
              <a:latin typeface="Nunito SemiBold"/>
              <a:ea typeface="Nunito SemiBold"/>
              <a:cs typeface="Nunito SemiBold"/>
              <a:sym typeface="Nunito SemiBo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pic>
        <p:nvPicPr>
          <p:cNvPr descr="GitHub - testing-library/angular-testing-library: 🦔 Simple and complete  Angular testing utilities that encourage good testing practices" id="511" name="Google Shape;511;p64"/>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512" name="Google Shape;512;p64"/>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Experiment</a:t>
            </a:r>
            <a:endParaRPr sz="4800">
              <a:latin typeface="Nunito SemiBold"/>
              <a:ea typeface="Nunito SemiBold"/>
              <a:cs typeface="Nunito SemiBold"/>
              <a:sym typeface="Nunito SemiBold"/>
            </a:endParaRPr>
          </a:p>
        </p:txBody>
      </p:sp>
      <p:sp>
        <p:nvSpPr>
          <p:cNvPr id="513" name="Google Shape;513;p64"/>
          <p:cNvSpPr txBox="1"/>
          <p:nvPr/>
        </p:nvSpPr>
        <p:spPr>
          <a:xfrm>
            <a:off x="1334975" y="1580850"/>
            <a:ext cx="6695100" cy="29079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600"/>
              </a:spcBef>
              <a:spcAft>
                <a:spcPts val="0"/>
              </a:spcAft>
              <a:buClr>
                <a:schemeClr val="accent1"/>
              </a:buClr>
              <a:buSzPts val="2000"/>
              <a:buFont typeface="News Cycle"/>
              <a:buChar char="•"/>
            </a:pPr>
            <a:r>
              <a:rPr lang="en" sz="2000" u="sng">
                <a:solidFill>
                  <a:schemeClr val="dk1"/>
                </a:solidFill>
                <a:latin typeface="News Cycle"/>
                <a:ea typeface="News Cycle"/>
                <a:cs typeface="News Cycle"/>
                <a:sym typeface="News Cycle"/>
              </a:rPr>
              <a:t>Target:</a:t>
            </a:r>
            <a:r>
              <a:rPr lang="en" sz="2000">
                <a:solidFill>
                  <a:schemeClr val="dk1"/>
                </a:solidFill>
                <a:latin typeface="News Cycle"/>
                <a:ea typeface="News Cycle"/>
                <a:cs typeface="News Cycle"/>
                <a:sym typeface="News Cycle"/>
              </a:rPr>
              <a:t> </a:t>
            </a:r>
            <a:r>
              <a:rPr b="1" lang="en" sz="2000">
                <a:solidFill>
                  <a:schemeClr val="dk1"/>
                </a:solidFill>
                <a:latin typeface="News Cycle"/>
                <a:ea typeface="News Cycle"/>
                <a:cs typeface="News Cycle"/>
                <a:sym typeface="News Cycle"/>
              </a:rPr>
              <a:t>Young adults</a:t>
            </a:r>
            <a:r>
              <a:rPr lang="en" sz="2000">
                <a:solidFill>
                  <a:schemeClr val="dk1"/>
                </a:solidFill>
                <a:latin typeface="News Cycle"/>
                <a:ea typeface="News Cycle"/>
                <a:cs typeface="News Cycle"/>
                <a:sym typeface="News Cycle"/>
              </a:rPr>
              <a:t> who </a:t>
            </a:r>
            <a:r>
              <a:rPr b="1" lang="en" sz="2000">
                <a:solidFill>
                  <a:schemeClr val="dk1"/>
                </a:solidFill>
                <a:latin typeface="News Cycle"/>
                <a:ea typeface="News Cycle"/>
                <a:cs typeface="News Cycle"/>
                <a:sym typeface="News Cycle"/>
              </a:rPr>
              <a:t>want more information</a:t>
            </a:r>
            <a:r>
              <a:rPr lang="en" sz="2000">
                <a:solidFill>
                  <a:schemeClr val="dk1"/>
                </a:solidFill>
                <a:latin typeface="News Cycle"/>
                <a:ea typeface="News Cycle"/>
                <a:cs typeface="News Cycle"/>
                <a:sym typeface="News Cycle"/>
              </a:rPr>
              <a:t> about their health insurance plan</a:t>
            </a:r>
            <a:endParaRPr sz="2000">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Boston-based medical </a:t>
            </a:r>
            <a:r>
              <a:rPr b="1" lang="en">
                <a:solidFill>
                  <a:schemeClr val="dk1"/>
                </a:solidFill>
                <a:highlight>
                  <a:srgbClr val="D9D9D9"/>
                </a:highlight>
                <a:latin typeface="News Cycle"/>
                <a:ea typeface="News Cycle"/>
                <a:cs typeface="News Cycle"/>
                <a:sym typeface="News Cycle"/>
              </a:rPr>
              <a:t>student</a:t>
            </a:r>
            <a:endParaRPr b="1">
              <a:solidFill>
                <a:schemeClr val="dk1"/>
              </a:solidFill>
              <a:highlight>
                <a:srgbClr val="D9D9D9"/>
              </a:highlight>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a:t>
            </a:r>
            <a:r>
              <a:rPr b="1" lang="en">
                <a:solidFill>
                  <a:schemeClr val="dk1"/>
                </a:solidFill>
                <a:highlight>
                  <a:srgbClr val="D9D9D9"/>
                </a:highlight>
                <a:latin typeface="News Cycle"/>
                <a:ea typeface="News Cycle"/>
                <a:cs typeface="News Cycle"/>
                <a:sym typeface="News Cycle"/>
              </a:rPr>
              <a:t>new-grad</a:t>
            </a:r>
            <a:r>
              <a:rPr lang="en">
                <a:solidFill>
                  <a:schemeClr val="dk1"/>
                </a:solidFill>
                <a:latin typeface="News Cycle"/>
                <a:ea typeface="News Cycle"/>
                <a:cs typeface="News Cycle"/>
                <a:sym typeface="News Cycle"/>
              </a:rPr>
              <a:t> engineer in the Bay Area</a:t>
            </a:r>
            <a:endParaRPr>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civil-engineering </a:t>
            </a:r>
            <a:r>
              <a:rPr b="1" lang="en">
                <a:solidFill>
                  <a:schemeClr val="dk1"/>
                </a:solidFill>
                <a:highlight>
                  <a:srgbClr val="D9D9D9"/>
                </a:highlight>
                <a:latin typeface="News Cycle"/>
                <a:ea typeface="News Cycle"/>
                <a:cs typeface="News Cycle"/>
                <a:sym typeface="News Cycle"/>
              </a:rPr>
              <a:t>college senior</a:t>
            </a:r>
            <a:r>
              <a:rPr lang="en">
                <a:solidFill>
                  <a:schemeClr val="dk1"/>
                </a:solidFill>
                <a:latin typeface="News Cycle"/>
                <a:ea typeface="News Cycle"/>
                <a:cs typeface="News Cycle"/>
                <a:sym typeface="News Cycle"/>
              </a:rPr>
              <a:t> taking classes remotely from home</a:t>
            </a:r>
            <a:endParaRPr>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a:t>
            </a:r>
            <a:r>
              <a:rPr b="1" lang="en">
                <a:solidFill>
                  <a:schemeClr val="dk1"/>
                </a:solidFill>
                <a:highlight>
                  <a:srgbClr val="D9D9D9"/>
                </a:highlight>
                <a:latin typeface="News Cycle"/>
                <a:ea typeface="News Cycle"/>
                <a:cs typeface="News Cycle"/>
                <a:sym typeface="News Cycle"/>
              </a:rPr>
              <a:t>new-grad</a:t>
            </a:r>
            <a:r>
              <a:rPr b="1" lang="en">
                <a:solidFill>
                  <a:schemeClr val="dk1"/>
                </a:solidFill>
                <a:latin typeface="News Cycle"/>
                <a:ea typeface="News Cycle"/>
                <a:cs typeface="News Cycle"/>
                <a:sym typeface="News Cycle"/>
              </a:rPr>
              <a:t> </a:t>
            </a:r>
            <a:r>
              <a:rPr lang="en">
                <a:solidFill>
                  <a:schemeClr val="dk1"/>
                </a:solidFill>
                <a:latin typeface="News Cycle"/>
                <a:ea typeface="News Cycle"/>
                <a:cs typeface="News Cycle"/>
                <a:sym typeface="News Cycle"/>
              </a:rPr>
              <a:t>designer who started working remote</a:t>
            </a:r>
            <a:endParaRPr>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Varied levels of interaction with tech and healthcare system</a:t>
            </a:r>
            <a:endParaRPr>
              <a:solidFill>
                <a:schemeClr val="dk1"/>
              </a:solidFill>
              <a:latin typeface="News Cycle"/>
              <a:ea typeface="News Cycle"/>
              <a:cs typeface="News Cycle"/>
              <a:sym typeface="News Cycle"/>
            </a:endParaRPr>
          </a:p>
          <a:p>
            <a:pPr indent="-342900" lvl="0" marL="457200" rtl="0" algn="l">
              <a:lnSpc>
                <a:spcPct val="115000"/>
              </a:lnSpc>
              <a:spcBef>
                <a:spcPts val="0"/>
              </a:spcBef>
              <a:spcAft>
                <a:spcPts val="0"/>
              </a:spcAft>
              <a:buClr>
                <a:schemeClr val="dk1"/>
              </a:buClr>
              <a:buSzPts val="1800"/>
              <a:buFont typeface="News Cycle"/>
              <a:buChar char="•"/>
            </a:pPr>
            <a:r>
              <a:rPr lang="en" sz="2000" u="sng">
                <a:solidFill>
                  <a:schemeClr val="dk1"/>
                </a:solidFill>
                <a:latin typeface="News Cycle"/>
                <a:ea typeface="News Cycle"/>
                <a:cs typeface="News Cycle"/>
                <a:sym typeface="News Cycle"/>
              </a:rPr>
              <a:t>Method:</a:t>
            </a:r>
            <a:r>
              <a:rPr lang="en" sz="2000">
                <a:solidFill>
                  <a:schemeClr val="dk1"/>
                </a:solidFill>
                <a:latin typeface="News Cycle"/>
                <a:ea typeface="News Cycle"/>
                <a:cs typeface="News Cycle"/>
                <a:sym typeface="News Cycle"/>
              </a:rPr>
              <a:t> </a:t>
            </a:r>
            <a:endParaRPr>
              <a:solidFill>
                <a:schemeClr val="dk1"/>
              </a:solidFill>
              <a:latin typeface="News Cycle"/>
              <a:ea typeface="News Cycle"/>
              <a:cs typeface="News Cycle"/>
              <a:sym typeface="News Cycle"/>
            </a:endParaRPr>
          </a:p>
          <a:p>
            <a:pPr indent="-342900" lvl="1" marL="914400" rtl="0" algn="l">
              <a:lnSpc>
                <a:spcPct val="115000"/>
              </a:lnSpc>
              <a:spcBef>
                <a:spcPts val="0"/>
              </a:spcBef>
              <a:spcAft>
                <a:spcPts val="0"/>
              </a:spcAft>
              <a:buClr>
                <a:schemeClr val="dk1"/>
              </a:buClr>
              <a:buSzPts val="1800"/>
              <a:buFont typeface="News Cycle"/>
              <a:buChar char="•"/>
            </a:pPr>
            <a:r>
              <a:rPr lang="en">
                <a:solidFill>
                  <a:schemeClr val="dk1"/>
                </a:solidFill>
                <a:latin typeface="News Cycle"/>
                <a:ea typeface="News Cycle"/>
                <a:cs typeface="News Cycle"/>
                <a:sym typeface="News Cycle"/>
              </a:rPr>
              <a:t>Participants r</a:t>
            </a:r>
            <a:r>
              <a:rPr lang="en">
                <a:solidFill>
                  <a:schemeClr val="dk1"/>
                </a:solidFill>
                <a:latin typeface="News Cycle"/>
                <a:ea typeface="News Cycle"/>
                <a:cs typeface="News Cycle"/>
                <a:sym typeface="News Cycle"/>
              </a:rPr>
              <a:t>ecruited via friends of friends and via email listservs</a:t>
            </a:r>
            <a:endParaRPr>
              <a:solidFill>
                <a:schemeClr val="dk1"/>
              </a:solidFill>
              <a:latin typeface="News Cycle"/>
              <a:ea typeface="News Cycle"/>
              <a:cs typeface="News Cycle"/>
              <a:sym typeface="News Cycle"/>
            </a:endParaRPr>
          </a:p>
          <a:p>
            <a:pPr indent="-342900" lvl="1" marL="914400" rtl="0" algn="l">
              <a:lnSpc>
                <a:spcPct val="115000"/>
              </a:lnSpc>
              <a:spcBef>
                <a:spcPts val="0"/>
              </a:spcBef>
              <a:spcAft>
                <a:spcPts val="0"/>
              </a:spcAft>
              <a:buClr>
                <a:schemeClr val="dk1"/>
              </a:buClr>
              <a:buSzPts val="1800"/>
              <a:buFont typeface="News Cycle"/>
              <a:buChar char="•"/>
            </a:pPr>
            <a:r>
              <a:rPr b="1" lang="en">
                <a:solidFill>
                  <a:schemeClr val="dk1"/>
                </a:solidFill>
                <a:latin typeface="News Cycle"/>
                <a:ea typeface="News Cycle"/>
                <a:cs typeface="News Cycle"/>
                <a:sym typeface="News Cycle"/>
              </a:rPr>
              <a:t>Consent</a:t>
            </a:r>
            <a:r>
              <a:rPr lang="en">
                <a:solidFill>
                  <a:schemeClr val="dk1"/>
                </a:solidFill>
                <a:latin typeface="News Cycle"/>
                <a:ea typeface="News Cycle"/>
                <a:cs typeface="News Cycle"/>
                <a:sym typeface="News Cycle"/>
              </a:rPr>
              <a:t> form, </a:t>
            </a:r>
            <a:r>
              <a:rPr b="1" lang="en">
                <a:solidFill>
                  <a:schemeClr val="dk1"/>
                </a:solidFill>
                <a:latin typeface="News Cycle"/>
                <a:ea typeface="News Cycle"/>
                <a:cs typeface="News Cycle"/>
                <a:sym typeface="News Cycle"/>
              </a:rPr>
              <a:t>Zoom</a:t>
            </a:r>
            <a:r>
              <a:rPr lang="en">
                <a:solidFill>
                  <a:schemeClr val="dk1"/>
                </a:solidFill>
                <a:latin typeface="News Cycle"/>
                <a:ea typeface="News Cycle"/>
                <a:cs typeface="News Cycle"/>
                <a:sym typeface="News Cycle"/>
              </a:rPr>
              <a:t> meeting, </a:t>
            </a:r>
            <a:r>
              <a:rPr b="1" lang="en">
                <a:solidFill>
                  <a:schemeClr val="dk1"/>
                </a:solidFill>
                <a:latin typeface="News Cycle"/>
                <a:ea typeface="News Cycle"/>
                <a:cs typeface="News Cycle"/>
                <a:sym typeface="News Cycle"/>
              </a:rPr>
              <a:t>Figma </a:t>
            </a:r>
            <a:r>
              <a:rPr lang="en">
                <a:solidFill>
                  <a:schemeClr val="dk1"/>
                </a:solidFill>
                <a:latin typeface="News Cycle"/>
                <a:ea typeface="News Cycle"/>
                <a:cs typeface="News Cycle"/>
                <a:sym typeface="News Cycle"/>
              </a:rPr>
              <a:t>click through, </a:t>
            </a:r>
            <a:r>
              <a:rPr b="1" lang="en">
                <a:solidFill>
                  <a:schemeClr val="dk1"/>
                </a:solidFill>
                <a:latin typeface="News Cycle"/>
                <a:ea typeface="News Cycle"/>
                <a:cs typeface="News Cycle"/>
                <a:sym typeface="News Cycle"/>
              </a:rPr>
              <a:t>Record</a:t>
            </a:r>
            <a:r>
              <a:rPr lang="en">
                <a:solidFill>
                  <a:schemeClr val="dk1"/>
                </a:solidFill>
                <a:latin typeface="News Cycle"/>
                <a:ea typeface="News Cycle"/>
                <a:cs typeface="News Cycle"/>
                <a:sym typeface="News Cycle"/>
              </a:rPr>
              <a:t> via screensharing</a:t>
            </a:r>
            <a:endParaRPr>
              <a:solidFill>
                <a:schemeClr val="dk1"/>
              </a:solidFill>
              <a:latin typeface="News Cycle"/>
              <a:ea typeface="News Cycle"/>
              <a:cs typeface="News Cycle"/>
              <a:sym typeface="News Cycl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8"/>
          <p:cNvSpPr txBox="1"/>
          <p:nvPr/>
        </p:nvSpPr>
        <p:spPr>
          <a:xfrm>
            <a:off x="2030825" y="1821775"/>
            <a:ext cx="5791500" cy="2533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900">
                <a:latin typeface="News Cycle"/>
                <a:ea typeface="News Cycle"/>
                <a:cs typeface="News Cycle"/>
                <a:sym typeface="News Cycle"/>
              </a:rPr>
              <a:t>Young adults need </a:t>
            </a:r>
            <a:endParaRPr sz="2900">
              <a:latin typeface="News Cycle"/>
              <a:ea typeface="News Cycle"/>
              <a:cs typeface="News Cycle"/>
              <a:sym typeface="News Cycle"/>
            </a:endParaRPr>
          </a:p>
          <a:p>
            <a:pPr indent="0" lvl="0" marL="0" rtl="0" algn="l">
              <a:lnSpc>
                <a:spcPct val="150000"/>
              </a:lnSpc>
              <a:spcBef>
                <a:spcPts val="0"/>
              </a:spcBef>
              <a:spcAft>
                <a:spcPts val="0"/>
              </a:spcAft>
              <a:buNone/>
            </a:pPr>
            <a:r>
              <a:rPr b="1" i="1" lang="en" sz="2900">
                <a:latin typeface="News Cycle"/>
                <a:ea typeface="News Cycle"/>
                <a:cs typeface="News Cycle"/>
                <a:sym typeface="News Cycle"/>
              </a:rPr>
              <a:t>higher quality</a:t>
            </a:r>
            <a:r>
              <a:rPr lang="en" sz="2900">
                <a:latin typeface="News Cycle"/>
                <a:ea typeface="News Cycle"/>
                <a:cs typeface="News Cycle"/>
                <a:sym typeface="News Cycle"/>
              </a:rPr>
              <a:t> and </a:t>
            </a:r>
            <a:endParaRPr sz="2900">
              <a:latin typeface="News Cycle"/>
              <a:ea typeface="News Cycle"/>
              <a:cs typeface="News Cycle"/>
              <a:sym typeface="News Cycle"/>
            </a:endParaRPr>
          </a:p>
          <a:p>
            <a:pPr indent="0" lvl="0" marL="0" rtl="0" algn="l">
              <a:lnSpc>
                <a:spcPct val="150000"/>
              </a:lnSpc>
              <a:spcBef>
                <a:spcPts val="0"/>
              </a:spcBef>
              <a:spcAft>
                <a:spcPts val="0"/>
              </a:spcAft>
              <a:buNone/>
            </a:pPr>
            <a:r>
              <a:rPr b="1" i="1" lang="en" sz="2900">
                <a:latin typeface="News Cycle"/>
                <a:ea typeface="News Cycle"/>
                <a:cs typeface="News Cycle"/>
                <a:sym typeface="News Cycle"/>
              </a:rPr>
              <a:t>better access</a:t>
            </a:r>
            <a:r>
              <a:rPr b="1" lang="en" sz="2900">
                <a:latin typeface="News Cycle"/>
                <a:ea typeface="News Cycle"/>
                <a:cs typeface="News Cycle"/>
                <a:sym typeface="News Cycle"/>
              </a:rPr>
              <a:t> </a:t>
            </a:r>
            <a:r>
              <a:rPr lang="en" sz="2900">
                <a:latin typeface="News Cycle"/>
                <a:ea typeface="News Cycle"/>
                <a:cs typeface="News Cycle"/>
                <a:sym typeface="News Cycle"/>
              </a:rPr>
              <a:t>to healthcare and </a:t>
            </a:r>
            <a:endParaRPr sz="2900">
              <a:latin typeface="News Cycle"/>
              <a:ea typeface="News Cycle"/>
              <a:cs typeface="News Cycle"/>
              <a:sym typeface="News Cycle"/>
            </a:endParaRPr>
          </a:p>
          <a:p>
            <a:pPr indent="0" lvl="0" marL="0" rtl="0" algn="l">
              <a:lnSpc>
                <a:spcPct val="150000"/>
              </a:lnSpc>
              <a:spcBef>
                <a:spcPts val="0"/>
              </a:spcBef>
              <a:spcAft>
                <a:spcPts val="0"/>
              </a:spcAft>
              <a:buNone/>
            </a:pPr>
            <a:r>
              <a:rPr b="1" i="1" lang="en" sz="2900">
                <a:latin typeface="News Cycle"/>
                <a:ea typeface="News Cycle"/>
                <a:cs typeface="News Cycle"/>
                <a:sym typeface="News Cycle"/>
              </a:rPr>
              <a:t>health insurance education</a:t>
            </a:r>
            <a:r>
              <a:rPr lang="en" sz="2900">
                <a:latin typeface="News Cycle"/>
                <a:ea typeface="News Cycle"/>
                <a:cs typeface="News Cycle"/>
                <a:sym typeface="News Cycle"/>
              </a:rPr>
              <a:t>.</a:t>
            </a:r>
            <a:endParaRPr sz="2300"/>
          </a:p>
        </p:txBody>
      </p:sp>
      <p:pic>
        <p:nvPicPr>
          <p:cNvPr descr="GitHub - testing-library/angular-testing-library: 🦔 Simple and complete  Angular testing utilities that encourage good testing practices" id="267" name="Google Shape;267;p38"/>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268" name="Google Shape;268;p38"/>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Problem Domain</a:t>
            </a:r>
            <a:endParaRPr sz="4800">
              <a:latin typeface="Nunito SemiBold"/>
              <a:ea typeface="Nunito SemiBold"/>
              <a:cs typeface="Nunito SemiBold"/>
              <a:sym typeface="Nunito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65"/>
          <p:cNvSpPr txBox="1"/>
          <p:nvPr/>
        </p:nvSpPr>
        <p:spPr>
          <a:xfrm>
            <a:off x="1334975" y="1580850"/>
            <a:ext cx="6695100" cy="29079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600"/>
              </a:spcBef>
              <a:spcAft>
                <a:spcPts val="0"/>
              </a:spcAft>
              <a:buClr>
                <a:schemeClr val="accent1"/>
              </a:buClr>
              <a:buSzPts val="2000"/>
              <a:buFont typeface="News Cycle"/>
              <a:buChar char="•"/>
            </a:pPr>
            <a:r>
              <a:rPr lang="en" sz="2000" u="sng">
                <a:solidFill>
                  <a:schemeClr val="dk1"/>
                </a:solidFill>
                <a:latin typeface="News Cycle"/>
                <a:ea typeface="News Cycle"/>
                <a:cs typeface="News Cycle"/>
                <a:sym typeface="News Cycle"/>
              </a:rPr>
              <a:t>Target:</a:t>
            </a:r>
            <a:r>
              <a:rPr lang="en" sz="2000">
                <a:solidFill>
                  <a:schemeClr val="dk1"/>
                </a:solidFill>
                <a:latin typeface="News Cycle"/>
                <a:ea typeface="News Cycle"/>
                <a:cs typeface="News Cycle"/>
                <a:sym typeface="News Cycle"/>
              </a:rPr>
              <a:t> </a:t>
            </a:r>
            <a:r>
              <a:rPr b="1" lang="en" sz="2000">
                <a:solidFill>
                  <a:schemeClr val="dk1"/>
                </a:solidFill>
                <a:latin typeface="News Cycle"/>
                <a:ea typeface="News Cycle"/>
                <a:cs typeface="News Cycle"/>
                <a:sym typeface="News Cycle"/>
              </a:rPr>
              <a:t>Y</a:t>
            </a:r>
            <a:r>
              <a:rPr b="1" lang="en" sz="2000">
                <a:solidFill>
                  <a:schemeClr val="dk1"/>
                </a:solidFill>
                <a:latin typeface="News Cycle"/>
                <a:ea typeface="News Cycle"/>
                <a:cs typeface="News Cycle"/>
                <a:sym typeface="News Cycle"/>
              </a:rPr>
              <a:t>oung adults</a:t>
            </a:r>
            <a:r>
              <a:rPr lang="en" sz="2000">
                <a:solidFill>
                  <a:schemeClr val="dk1"/>
                </a:solidFill>
                <a:latin typeface="News Cycle"/>
                <a:ea typeface="News Cycle"/>
                <a:cs typeface="News Cycle"/>
                <a:sym typeface="News Cycle"/>
              </a:rPr>
              <a:t> who </a:t>
            </a:r>
            <a:r>
              <a:rPr b="1" lang="en" sz="2000">
                <a:solidFill>
                  <a:schemeClr val="dk1"/>
                </a:solidFill>
                <a:latin typeface="News Cycle"/>
                <a:ea typeface="News Cycle"/>
                <a:cs typeface="News Cycle"/>
                <a:sym typeface="News Cycle"/>
              </a:rPr>
              <a:t>want more information</a:t>
            </a:r>
            <a:r>
              <a:rPr lang="en" sz="2000">
                <a:solidFill>
                  <a:schemeClr val="dk1"/>
                </a:solidFill>
                <a:latin typeface="News Cycle"/>
                <a:ea typeface="News Cycle"/>
                <a:cs typeface="News Cycle"/>
                <a:sym typeface="News Cycle"/>
              </a:rPr>
              <a:t> about their health insurance plan</a:t>
            </a:r>
            <a:endParaRPr sz="2000">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Boston-based medical </a:t>
            </a:r>
            <a:r>
              <a:rPr b="1" lang="en">
                <a:solidFill>
                  <a:schemeClr val="dk1"/>
                </a:solidFill>
                <a:highlight>
                  <a:srgbClr val="D9D9D9"/>
                </a:highlight>
                <a:latin typeface="News Cycle"/>
                <a:ea typeface="News Cycle"/>
                <a:cs typeface="News Cycle"/>
                <a:sym typeface="News Cycle"/>
              </a:rPr>
              <a:t>student</a:t>
            </a:r>
            <a:endParaRPr b="1">
              <a:solidFill>
                <a:schemeClr val="dk1"/>
              </a:solidFill>
              <a:highlight>
                <a:srgbClr val="D9D9D9"/>
              </a:highlight>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a:t>
            </a:r>
            <a:r>
              <a:rPr b="1" lang="en">
                <a:solidFill>
                  <a:schemeClr val="dk1"/>
                </a:solidFill>
                <a:highlight>
                  <a:srgbClr val="D9D9D9"/>
                </a:highlight>
                <a:latin typeface="News Cycle"/>
                <a:ea typeface="News Cycle"/>
                <a:cs typeface="News Cycle"/>
                <a:sym typeface="News Cycle"/>
              </a:rPr>
              <a:t>new-grad</a:t>
            </a:r>
            <a:r>
              <a:rPr lang="en">
                <a:solidFill>
                  <a:schemeClr val="dk1"/>
                </a:solidFill>
                <a:latin typeface="News Cycle"/>
                <a:ea typeface="News Cycle"/>
                <a:cs typeface="News Cycle"/>
                <a:sym typeface="News Cycle"/>
              </a:rPr>
              <a:t> engineer in the Bay Area</a:t>
            </a:r>
            <a:endParaRPr>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civil-engineering </a:t>
            </a:r>
            <a:r>
              <a:rPr b="1" lang="en">
                <a:solidFill>
                  <a:schemeClr val="dk1"/>
                </a:solidFill>
                <a:highlight>
                  <a:srgbClr val="D9D9D9"/>
                </a:highlight>
                <a:latin typeface="News Cycle"/>
                <a:ea typeface="News Cycle"/>
                <a:cs typeface="News Cycle"/>
                <a:sym typeface="News Cycle"/>
              </a:rPr>
              <a:t>college senior</a:t>
            </a:r>
            <a:r>
              <a:rPr lang="en">
                <a:solidFill>
                  <a:schemeClr val="dk1"/>
                </a:solidFill>
                <a:latin typeface="News Cycle"/>
                <a:ea typeface="News Cycle"/>
                <a:cs typeface="News Cycle"/>
                <a:sym typeface="News Cycle"/>
              </a:rPr>
              <a:t> taking classes remotely from home</a:t>
            </a:r>
            <a:endParaRPr>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a:t>
            </a:r>
            <a:r>
              <a:rPr b="1" lang="en">
                <a:solidFill>
                  <a:schemeClr val="dk1"/>
                </a:solidFill>
                <a:highlight>
                  <a:srgbClr val="D9D9D9"/>
                </a:highlight>
                <a:latin typeface="News Cycle"/>
                <a:ea typeface="News Cycle"/>
                <a:cs typeface="News Cycle"/>
                <a:sym typeface="News Cycle"/>
              </a:rPr>
              <a:t>new-grad</a:t>
            </a:r>
            <a:r>
              <a:rPr b="1" lang="en">
                <a:solidFill>
                  <a:schemeClr val="dk1"/>
                </a:solidFill>
                <a:latin typeface="News Cycle"/>
                <a:ea typeface="News Cycle"/>
                <a:cs typeface="News Cycle"/>
                <a:sym typeface="News Cycle"/>
              </a:rPr>
              <a:t> </a:t>
            </a:r>
            <a:r>
              <a:rPr lang="en">
                <a:solidFill>
                  <a:schemeClr val="dk1"/>
                </a:solidFill>
                <a:latin typeface="News Cycle"/>
                <a:ea typeface="News Cycle"/>
                <a:cs typeface="News Cycle"/>
                <a:sym typeface="News Cycle"/>
              </a:rPr>
              <a:t>designer who started working remote</a:t>
            </a:r>
            <a:endParaRPr>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Varied levels of interaction with tech and healthcare system</a:t>
            </a:r>
            <a:endParaRPr>
              <a:solidFill>
                <a:schemeClr val="dk1"/>
              </a:solidFill>
              <a:latin typeface="News Cycle"/>
              <a:ea typeface="News Cycle"/>
              <a:cs typeface="News Cycle"/>
              <a:sym typeface="News Cycle"/>
            </a:endParaRPr>
          </a:p>
          <a:p>
            <a:pPr indent="-342900" lvl="0" marL="457200" rtl="0" algn="l">
              <a:lnSpc>
                <a:spcPct val="115000"/>
              </a:lnSpc>
              <a:spcBef>
                <a:spcPts val="0"/>
              </a:spcBef>
              <a:spcAft>
                <a:spcPts val="0"/>
              </a:spcAft>
              <a:buClr>
                <a:schemeClr val="dk1"/>
              </a:buClr>
              <a:buSzPts val="1800"/>
              <a:buFont typeface="News Cycle"/>
              <a:buChar char="•"/>
            </a:pPr>
            <a:r>
              <a:rPr lang="en" sz="2000" u="sng">
                <a:solidFill>
                  <a:schemeClr val="dk1"/>
                </a:solidFill>
                <a:latin typeface="News Cycle"/>
                <a:ea typeface="News Cycle"/>
                <a:cs typeface="News Cycle"/>
                <a:sym typeface="News Cycle"/>
              </a:rPr>
              <a:t>Method:</a:t>
            </a:r>
            <a:r>
              <a:rPr lang="en" sz="2000">
                <a:solidFill>
                  <a:schemeClr val="dk1"/>
                </a:solidFill>
                <a:latin typeface="News Cycle"/>
                <a:ea typeface="News Cycle"/>
                <a:cs typeface="News Cycle"/>
                <a:sym typeface="News Cycle"/>
              </a:rPr>
              <a:t> </a:t>
            </a:r>
            <a:endParaRPr>
              <a:solidFill>
                <a:schemeClr val="dk1"/>
              </a:solidFill>
              <a:latin typeface="News Cycle"/>
              <a:ea typeface="News Cycle"/>
              <a:cs typeface="News Cycle"/>
              <a:sym typeface="News Cycle"/>
            </a:endParaRPr>
          </a:p>
          <a:p>
            <a:pPr indent="-342900" lvl="1" marL="914400" rtl="0" algn="l">
              <a:lnSpc>
                <a:spcPct val="115000"/>
              </a:lnSpc>
              <a:spcBef>
                <a:spcPts val="0"/>
              </a:spcBef>
              <a:spcAft>
                <a:spcPts val="0"/>
              </a:spcAft>
              <a:buClr>
                <a:schemeClr val="dk1"/>
              </a:buClr>
              <a:buSzPts val="1800"/>
              <a:buFont typeface="News Cycle"/>
              <a:buChar char="•"/>
            </a:pPr>
            <a:r>
              <a:rPr lang="en">
                <a:solidFill>
                  <a:schemeClr val="dk1"/>
                </a:solidFill>
                <a:latin typeface="News Cycle"/>
                <a:ea typeface="News Cycle"/>
                <a:cs typeface="News Cycle"/>
                <a:sym typeface="News Cycle"/>
              </a:rPr>
              <a:t>Participants recruited via friends of friends and via email listservs</a:t>
            </a:r>
            <a:endParaRPr>
              <a:solidFill>
                <a:schemeClr val="dk1"/>
              </a:solidFill>
              <a:latin typeface="News Cycle"/>
              <a:ea typeface="News Cycle"/>
              <a:cs typeface="News Cycle"/>
              <a:sym typeface="News Cycle"/>
            </a:endParaRPr>
          </a:p>
          <a:p>
            <a:pPr indent="-342900" lvl="1" marL="914400" rtl="0" algn="l">
              <a:lnSpc>
                <a:spcPct val="115000"/>
              </a:lnSpc>
              <a:spcBef>
                <a:spcPts val="0"/>
              </a:spcBef>
              <a:spcAft>
                <a:spcPts val="0"/>
              </a:spcAft>
              <a:buClr>
                <a:schemeClr val="dk1"/>
              </a:buClr>
              <a:buSzPts val="1800"/>
              <a:buFont typeface="News Cycle"/>
              <a:buChar char="•"/>
            </a:pPr>
            <a:r>
              <a:rPr b="1" lang="en">
                <a:solidFill>
                  <a:schemeClr val="dk1"/>
                </a:solidFill>
                <a:latin typeface="News Cycle"/>
                <a:ea typeface="News Cycle"/>
                <a:cs typeface="News Cycle"/>
                <a:sym typeface="News Cycle"/>
              </a:rPr>
              <a:t>Consent</a:t>
            </a:r>
            <a:r>
              <a:rPr lang="en">
                <a:solidFill>
                  <a:schemeClr val="dk1"/>
                </a:solidFill>
                <a:latin typeface="News Cycle"/>
                <a:ea typeface="News Cycle"/>
                <a:cs typeface="News Cycle"/>
                <a:sym typeface="News Cycle"/>
              </a:rPr>
              <a:t> form, </a:t>
            </a:r>
            <a:r>
              <a:rPr b="1" lang="en">
                <a:solidFill>
                  <a:schemeClr val="dk1"/>
                </a:solidFill>
                <a:latin typeface="News Cycle"/>
                <a:ea typeface="News Cycle"/>
                <a:cs typeface="News Cycle"/>
                <a:sym typeface="News Cycle"/>
              </a:rPr>
              <a:t>Zoom</a:t>
            </a:r>
            <a:r>
              <a:rPr lang="en">
                <a:solidFill>
                  <a:schemeClr val="dk1"/>
                </a:solidFill>
                <a:latin typeface="News Cycle"/>
                <a:ea typeface="News Cycle"/>
                <a:cs typeface="News Cycle"/>
                <a:sym typeface="News Cycle"/>
              </a:rPr>
              <a:t> meeting, </a:t>
            </a:r>
            <a:r>
              <a:rPr b="1" lang="en">
                <a:solidFill>
                  <a:schemeClr val="dk1"/>
                </a:solidFill>
                <a:latin typeface="News Cycle"/>
                <a:ea typeface="News Cycle"/>
                <a:cs typeface="News Cycle"/>
                <a:sym typeface="News Cycle"/>
              </a:rPr>
              <a:t>Figma </a:t>
            </a:r>
            <a:r>
              <a:rPr lang="en">
                <a:solidFill>
                  <a:schemeClr val="dk1"/>
                </a:solidFill>
                <a:latin typeface="News Cycle"/>
                <a:ea typeface="News Cycle"/>
                <a:cs typeface="News Cycle"/>
                <a:sym typeface="News Cycle"/>
              </a:rPr>
              <a:t>click through, </a:t>
            </a:r>
            <a:r>
              <a:rPr b="1" lang="en">
                <a:solidFill>
                  <a:schemeClr val="dk1"/>
                </a:solidFill>
                <a:latin typeface="News Cycle"/>
                <a:ea typeface="News Cycle"/>
                <a:cs typeface="News Cycle"/>
                <a:sym typeface="News Cycle"/>
              </a:rPr>
              <a:t>Record</a:t>
            </a:r>
            <a:r>
              <a:rPr lang="en">
                <a:solidFill>
                  <a:schemeClr val="dk1"/>
                </a:solidFill>
                <a:latin typeface="News Cycle"/>
                <a:ea typeface="News Cycle"/>
                <a:cs typeface="News Cycle"/>
                <a:sym typeface="News Cycle"/>
              </a:rPr>
              <a:t> via screensharing</a:t>
            </a:r>
            <a:endParaRPr>
              <a:solidFill>
                <a:schemeClr val="dk1"/>
              </a:solidFill>
              <a:latin typeface="News Cycle"/>
              <a:ea typeface="News Cycle"/>
              <a:cs typeface="News Cycle"/>
              <a:sym typeface="News Cycle"/>
            </a:endParaRPr>
          </a:p>
        </p:txBody>
      </p:sp>
      <p:pic>
        <p:nvPicPr>
          <p:cNvPr descr="GitHub - testing-library/angular-testing-library: 🦔 Simple and complete  Angular testing utilities that encourage good testing practices" id="519" name="Google Shape;519;p65"/>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520" name="Google Shape;520;p65"/>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Experiment</a:t>
            </a:r>
            <a:endParaRPr sz="4800">
              <a:latin typeface="Nunito SemiBold"/>
              <a:ea typeface="Nunito SemiBold"/>
              <a:cs typeface="Nunito SemiBold"/>
              <a:sym typeface="Nunito SemiBold"/>
            </a:endParaRPr>
          </a:p>
        </p:txBody>
      </p:sp>
      <p:pic>
        <p:nvPicPr>
          <p:cNvPr id="521" name="Google Shape;521;p65"/>
          <p:cNvPicPr preferRelativeResize="0"/>
          <p:nvPr/>
        </p:nvPicPr>
        <p:blipFill>
          <a:blip r:embed="rId4">
            <a:alphaModFix/>
          </a:blip>
          <a:stretch>
            <a:fillRect/>
          </a:stretch>
        </p:blipFill>
        <p:spPr>
          <a:xfrm>
            <a:off x="4833575" y="590850"/>
            <a:ext cx="1904417" cy="1656400"/>
          </a:xfrm>
          <a:prstGeom prst="rect">
            <a:avLst/>
          </a:prstGeom>
          <a:noFill/>
          <a:ln>
            <a:noFill/>
          </a:ln>
        </p:spPr>
      </p:pic>
      <p:pic>
        <p:nvPicPr>
          <p:cNvPr descr="File:Figma-logo.svg - Wikimedia Commons" id="522" name="Google Shape;522;p65"/>
          <p:cNvPicPr preferRelativeResize="0"/>
          <p:nvPr/>
        </p:nvPicPr>
        <p:blipFill>
          <a:blip r:embed="rId5">
            <a:alphaModFix/>
          </a:blip>
          <a:stretch>
            <a:fillRect/>
          </a:stretch>
        </p:blipFill>
        <p:spPr>
          <a:xfrm>
            <a:off x="7166139" y="590850"/>
            <a:ext cx="710161" cy="1064965"/>
          </a:xfrm>
          <a:prstGeom prst="rect">
            <a:avLst/>
          </a:prstGeom>
          <a:noFill/>
          <a:ln>
            <a:noFill/>
          </a:ln>
        </p:spPr>
      </p:pic>
      <p:pic>
        <p:nvPicPr>
          <p:cNvPr descr="Plus sign - Free signs icons" id="523" name="Google Shape;523;p65"/>
          <p:cNvPicPr preferRelativeResize="0"/>
          <p:nvPr/>
        </p:nvPicPr>
        <p:blipFill>
          <a:blip r:embed="rId6">
            <a:alphaModFix/>
          </a:blip>
          <a:stretch>
            <a:fillRect/>
          </a:stretch>
        </p:blipFill>
        <p:spPr>
          <a:xfrm>
            <a:off x="6554021" y="939412"/>
            <a:ext cx="367941" cy="36784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66"/>
          <p:cNvSpPr txBox="1"/>
          <p:nvPr/>
        </p:nvSpPr>
        <p:spPr>
          <a:xfrm>
            <a:off x="1334975" y="1580850"/>
            <a:ext cx="6937200" cy="29079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600"/>
              </a:spcBef>
              <a:spcAft>
                <a:spcPts val="0"/>
              </a:spcAft>
              <a:buClr>
                <a:schemeClr val="accent1"/>
              </a:buClr>
              <a:buSzPts val="2000"/>
              <a:buFont typeface="News Cycle"/>
              <a:buChar char="•"/>
            </a:pPr>
            <a:r>
              <a:rPr lang="en" sz="2000" u="sng">
                <a:solidFill>
                  <a:schemeClr val="dk1"/>
                </a:solidFill>
                <a:latin typeface="News Cycle"/>
                <a:ea typeface="News Cycle"/>
                <a:cs typeface="News Cycle"/>
                <a:sym typeface="News Cycle"/>
              </a:rPr>
              <a:t>Target:</a:t>
            </a:r>
            <a:r>
              <a:rPr lang="en" sz="2000">
                <a:solidFill>
                  <a:schemeClr val="dk1"/>
                </a:solidFill>
                <a:latin typeface="News Cycle"/>
                <a:ea typeface="News Cycle"/>
                <a:cs typeface="News Cycle"/>
                <a:sym typeface="News Cycle"/>
              </a:rPr>
              <a:t> </a:t>
            </a:r>
            <a:r>
              <a:rPr b="1" lang="en" sz="2000">
                <a:solidFill>
                  <a:schemeClr val="dk1"/>
                </a:solidFill>
                <a:latin typeface="News Cycle"/>
                <a:ea typeface="News Cycle"/>
                <a:cs typeface="News Cycle"/>
                <a:sym typeface="News Cycle"/>
              </a:rPr>
              <a:t>Young adults</a:t>
            </a:r>
            <a:r>
              <a:rPr lang="en" sz="2000">
                <a:solidFill>
                  <a:schemeClr val="dk1"/>
                </a:solidFill>
                <a:latin typeface="News Cycle"/>
                <a:ea typeface="News Cycle"/>
                <a:cs typeface="News Cycle"/>
                <a:sym typeface="News Cycle"/>
              </a:rPr>
              <a:t> who </a:t>
            </a:r>
            <a:r>
              <a:rPr b="1" lang="en" sz="2000">
                <a:solidFill>
                  <a:schemeClr val="dk1"/>
                </a:solidFill>
                <a:latin typeface="News Cycle"/>
                <a:ea typeface="News Cycle"/>
                <a:cs typeface="News Cycle"/>
                <a:sym typeface="News Cycle"/>
              </a:rPr>
              <a:t>want more information</a:t>
            </a:r>
            <a:r>
              <a:rPr lang="en" sz="2000">
                <a:solidFill>
                  <a:schemeClr val="dk1"/>
                </a:solidFill>
                <a:latin typeface="News Cycle"/>
                <a:ea typeface="News Cycle"/>
                <a:cs typeface="News Cycle"/>
                <a:sym typeface="News Cycle"/>
              </a:rPr>
              <a:t> about their health insurance plan</a:t>
            </a:r>
            <a:endParaRPr sz="2000">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Boston-based medical </a:t>
            </a:r>
            <a:r>
              <a:rPr b="1" lang="en">
                <a:solidFill>
                  <a:schemeClr val="dk1"/>
                </a:solidFill>
                <a:highlight>
                  <a:srgbClr val="D9D9D9"/>
                </a:highlight>
                <a:latin typeface="News Cycle"/>
                <a:ea typeface="News Cycle"/>
                <a:cs typeface="News Cycle"/>
                <a:sym typeface="News Cycle"/>
              </a:rPr>
              <a:t>student</a:t>
            </a:r>
            <a:endParaRPr b="1">
              <a:solidFill>
                <a:schemeClr val="dk1"/>
              </a:solidFill>
              <a:highlight>
                <a:srgbClr val="D9D9D9"/>
              </a:highlight>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a:t>
            </a:r>
            <a:r>
              <a:rPr b="1" lang="en">
                <a:solidFill>
                  <a:schemeClr val="dk1"/>
                </a:solidFill>
                <a:highlight>
                  <a:srgbClr val="D9D9D9"/>
                </a:highlight>
                <a:latin typeface="News Cycle"/>
                <a:ea typeface="News Cycle"/>
                <a:cs typeface="News Cycle"/>
                <a:sym typeface="News Cycle"/>
              </a:rPr>
              <a:t>new-grad</a:t>
            </a:r>
            <a:r>
              <a:rPr lang="en">
                <a:solidFill>
                  <a:schemeClr val="dk1"/>
                </a:solidFill>
                <a:latin typeface="News Cycle"/>
                <a:ea typeface="News Cycle"/>
                <a:cs typeface="News Cycle"/>
                <a:sym typeface="News Cycle"/>
              </a:rPr>
              <a:t> engineer in the Bay Area</a:t>
            </a:r>
            <a:endParaRPr>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civil-engineering </a:t>
            </a:r>
            <a:r>
              <a:rPr b="1" lang="en">
                <a:solidFill>
                  <a:schemeClr val="dk1"/>
                </a:solidFill>
                <a:highlight>
                  <a:srgbClr val="D9D9D9"/>
                </a:highlight>
                <a:latin typeface="News Cycle"/>
                <a:ea typeface="News Cycle"/>
                <a:cs typeface="News Cycle"/>
                <a:sym typeface="News Cycle"/>
              </a:rPr>
              <a:t>college senior</a:t>
            </a:r>
            <a:r>
              <a:rPr lang="en">
                <a:solidFill>
                  <a:schemeClr val="dk1"/>
                </a:solidFill>
                <a:latin typeface="News Cycle"/>
                <a:ea typeface="News Cycle"/>
                <a:cs typeface="News Cycle"/>
                <a:sym typeface="News Cycle"/>
              </a:rPr>
              <a:t> taking classes remotely from home</a:t>
            </a:r>
            <a:endParaRPr>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A </a:t>
            </a:r>
            <a:r>
              <a:rPr b="1" lang="en">
                <a:solidFill>
                  <a:schemeClr val="dk1"/>
                </a:solidFill>
                <a:highlight>
                  <a:srgbClr val="D9D9D9"/>
                </a:highlight>
                <a:latin typeface="News Cycle"/>
                <a:ea typeface="News Cycle"/>
                <a:cs typeface="News Cycle"/>
                <a:sym typeface="News Cycle"/>
              </a:rPr>
              <a:t>new-grad</a:t>
            </a:r>
            <a:r>
              <a:rPr b="1" lang="en">
                <a:solidFill>
                  <a:schemeClr val="dk1"/>
                </a:solidFill>
                <a:latin typeface="News Cycle"/>
                <a:ea typeface="News Cycle"/>
                <a:cs typeface="News Cycle"/>
                <a:sym typeface="News Cycle"/>
              </a:rPr>
              <a:t> </a:t>
            </a:r>
            <a:r>
              <a:rPr lang="en">
                <a:solidFill>
                  <a:schemeClr val="dk1"/>
                </a:solidFill>
                <a:latin typeface="News Cycle"/>
                <a:ea typeface="News Cycle"/>
                <a:cs typeface="News Cycle"/>
                <a:sym typeface="News Cycle"/>
              </a:rPr>
              <a:t>designer who started working remote</a:t>
            </a:r>
            <a:endParaRPr>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Varied levels of interaction with tech and healthcare system</a:t>
            </a:r>
            <a:endParaRPr b="1" sz="2000">
              <a:solidFill>
                <a:schemeClr val="dk1"/>
              </a:solidFill>
              <a:latin typeface="News Cycle"/>
              <a:ea typeface="News Cycle"/>
              <a:cs typeface="News Cycle"/>
              <a:sym typeface="News Cycle"/>
            </a:endParaRPr>
          </a:p>
          <a:p>
            <a:pPr indent="-355600" lvl="0" marL="457200" rtl="0" algn="l">
              <a:lnSpc>
                <a:spcPct val="115000"/>
              </a:lnSpc>
              <a:spcBef>
                <a:spcPts val="0"/>
              </a:spcBef>
              <a:spcAft>
                <a:spcPts val="0"/>
              </a:spcAft>
              <a:buClr>
                <a:schemeClr val="accent1"/>
              </a:buClr>
              <a:buSzPts val="2000"/>
              <a:buFont typeface="News Cycle"/>
              <a:buChar char="•"/>
            </a:pPr>
            <a:r>
              <a:rPr lang="en" sz="2000" u="sng">
                <a:solidFill>
                  <a:schemeClr val="dk1"/>
                </a:solidFill>
                <a:latin typeface="News Cycle"/>
                <a:ea typeface="News Cycle"/>
                <a:cs typeface="News Cycle"/>
                <a:sym typeface="News Cycle"/>
              </a:rPr>
              <a:t>Note:</a:t>
            </a:r>
            <a:r>
              <a:rPr lang="en" sz="2000">
                <a:solidFill>
                  <a:schemeClr val="dk1"/>
                </a:solidFill>
                <a:latin typeface="News Cycle"/>
                <a:ea typeface="News Cycle"/>
                <a:cs typeface="News Cycle"/>
                <a:sym typeface="News Cycle"/>
              </a:rPr>
              <a:t> </a:t>
            </a:r>
            <a:endParaRPr sz="2000">
              <a:solidFill>
                <a:schemeClr val="dk1"/>
              </a:solidFill>
              <a:latin typeface="News Cycle"/>
              <a:ea typeface="News Cycle"/>
              <a:cs typeface="News Cycle"/>
              <a:sym typeface="News Cycle"/>
            </a:endParaRPr>
          </a:p>
          <a:p>
            <a:pPr indent="-317500" lvl="1" marL="914400" rtl="0" algn="l">
              <a:lnSpc>
                <a:spcPct val="115000"/>
              </a:lnSpc>
              <a:spcBef>
                <a:spcPts val="0"/>
              </a:spcBef>
              <a:spcAft>
                <a:spcPts val="0"/>
              </a:spcAft>
              <a:buClr>
                <a:schemeClr val="dk2"/>
              </a:buClr>
              <a:buSzPts val="1400"/>
              <a:buFont typeface="News Cycle"/>
              <a:buChar char="•"/>
            </a:pPr>
            <a:r>
              <a:rPr lang="en">
                <a:solidFill>
                  <a:schemeClr val="dk1"/>
                </a:solidFill>
                <a:latin typeface="News Cycle"/>
                <a:ea typeface="News Cycle"/>
                <a:cs typeface="News Cycle"/>
                <a:sym typeface="News Cycle"/>
              </a:rPr>
              <a:t>Varied levels of interaction with</a:t>
            </a:r>
            <a:r>
              <a:rPr b="1" lang="en">
                <a:solidFill>
                  <a:schemeClr val="dk1"/>
                </a:solidFill>
                <a:latin typeface="News Cycle"/>
                <a:ea typeface="News Cycle"/>
                <a:cs typeface="News Cycle"/>
                <a:sym typeface="News Cycle"/>
              </a:rPr>
              <a:t> </a:t>
            </a:r>
            <a:r>
              <a:rPr b="1" lang="en">
                <a:solidFill>
                  <a:schemeClr val="dk1"/>
                </a:solidFill>
                <a:highlight>
                  <a:srgbClr val="CCCCCC"/>
                </a:highlight>
                <a:latin typeface="News Cycle"/>
                <a:ea typeface="News Cycle"/>
                <a:cs typeface="News Cycle"/>
                <a:sym typeface="News Cycle"/>
              </a:rPr>
              <a:t>tech</a:t>
            </a:r>
            <a:r>
              <a:rPr lang="en">
                <a:solidFill>
                  <a:schemeClr val="dk1"/>
                </a:solidFill>
                <a:latin typeface="News Cycle"/>
                <a:ea typeface="News Cycle"/>
                <a:cs typeface="News Cycle"/>
                <a:sym typeface="News Cycle"/>
              </a:rPr>
              <a:t> and </a:t>
            </a:r>
            <a:r>
              <a:rPr b="1" lang="en">
                <a:solidFill>
                  <a:schemeClr val="dk1"/>
                </a:solidFill>
                <a:highlight>
                  <a:srgbClr val="CCCCCC"/>
                </a:highlight>
                <a:latin typeface="News Cycle"/>
                <a:ea typeface="News Cycle"/>
                <a:cs typeface="News Cycle"/>
                <a:sym typeface="News Cycle"/>
              </a:rPr>
              <a:t>healthcare</a:t>
            </a:r>
            <a:r>
              <a:rPr b="1" lang="en">
                <a:solidFill>
                  <a:schemeClr val="dk1"/>
                </a:solidFill>
                <a:latin typeface="News Cycle"/>
                <a:ea typeface="News Cycle"/>
                <a:cs typeface="News Cycle"/>
                <a:sym typeface="News Cycle"/>
              </a:rPr>
              <a:t> </a:t>
            </a:r>
            <a:r>
              <a:rPr lang="en">
                <a:solidFill>
                  <a:schemeClr val="dk1"/>
                </a:solidFill>
                <a:latin typeface="News Cycle"/>
                <a:ea typeface="News Cycle"/>
                <a:cs typeface="News Cycle"/>
                <a:sym typeface="News Cycle"/>
              </a:rPr>
              <a:t>system</a:t>
            </a:r>
            <a:endParaRPr sz="2200">
              <a:latin typeface="News Cycle"/>
              <a:ea typeface="News Cycle"/>
              <a:cs typeface="News Cycle"/>
              <a:sym typeface="News Cycle"/>
            </a:endParaRPr>
          </a:p>
        </p:txBody>
      </p:sp>
      <p:pic>
        <p:nvPicPr>
          <p:cNvPr descr="GitHub - testing-library/angular-testing-library: 🦔 Simple and complete  Angular testing utilities that encourage good testing practices" id="529" name="Google Shape;529;p66"/>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530" name="Google Shape;530;p66"/>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Experiment</a:t>
            </a:r>
            <a:endParaRPr sz="4800">
              <a:latin typeface="Nunito SemiBold"/>
              <a:ea typeface="Nunito SemiBold"/>
              <a:cs typeface="Nunito SemiBold"/>
              <a:sym typeface="Nunito SemiBo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pic>
        <p:nvPicPr>
          <p:cNvPr descr="GitHub - testing-library/angular-testing-library: 🦔 Simple and complete  Angular testing utilities that encourage good testing practices" id="535" name="Google Shape;535;p67"/>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536" name="Google Shape;536;p67"/>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Outline</a:t>
            </a:r>
            <a:endParaRPr sz="4800">
              <a:latin typeface="Nunito SemiBold"/>
              <a:ea typeface="Nunito SemiBold"/>
              <a:cs typeface="Nunito SemiBold"/>
              <a:sym typeface="Nunito SemiBold"/>
            </a:endParaRPr>
          </a:p>
        </p:txBody>
      </p:sp>
      <p:sp>
        <p:nvSpPr>
          <p:cNvPr id="537" name="Google Shape;537;p67"/>
          <p:cNvSpPr txBox="1"/>
          <p:nvPr>
            <p:ph idx="4294967295" type="title"/>
          </p:nvPr>
        </p:nvSpPr>
        <p:spPr>
          <a:xfrm flipH="1">
            <a:off x="2314825" y="1727150"/>
            <a:ext cx="5308500" cy="3008400"/>
          </a:xfrm>
          <a:prstGeom prst="rect">
            <a:avLst/>
          </a:prstGeom>
        </p:spPr>
        <p:txBody>
          <a:bodyPr anchorCtr="0" anchor="t" bIns="0" lIns="0" spcFirstLastPara="1" rIns="0" wrap="square" tIns="0">
            <a:noAutofit/>
          </a:bodyPr>
          <a:lstStyle/>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Sketches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Design Selection</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Task Storyboards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Low-fi Prototype</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Experiment</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a:buAutoNum type="arabicPeriod"/>
            </a:pPr>
            <a:r>
              <a:rPr b="1" lang="en" sz="2400">
                <a:highlight>
                  <a:srgbClr val="FFFF00"/>
                </a:highlight>
                <a:latin typeface="Nunito"/>
                <a:ea typeface="Nunito"/>
                <a:cs typeface="Nunito"/>
                <a:sym typeface="Nunito"/>
              </a:rPr>
              <a:t>💡 Key Learnings</a:t>
            </a:r>
            <a:endParaRPr b="1" sz="2400">
              <a:highlight>
                <a:srgbClr val="FFFF00"/>
              </a:highlight>
              <a:latin typeface="Nunito"/>
              <a:ea typeface="Nunito"/>
              <a:cs typeface="Nunito"/>
              <a:sym typeface="Nunito"/>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Appendix</a:t>
            </a:r>
            <a:endParaRPr sz="2400">
              <a:latin typeface="Nunito SemiBold"/>
              <a:ea typeface="Nunito SemiBold"/>
              <a:cs typeface="Nunito SemiBold"/>
              <a:sym typeface="Nunito SemiBo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pic>
        <p:nvPicPr>
          <p:cNvPr descr="GitHub - testing-library/angular-testing-library: 🦔 Simple and complete  Angular testing utilities that encourage good testing practices" id="542" name="Google Shape;542;p68"/>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543" name="Google Shape;543;p68"/>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Key Learnings</a:t>
            </a:r>
            <a:endParaRPr sz="4800">
              <a:latin typeface="Nunito SemiBold"/>
              <a:ea typeface="Nunito SemiBold"/>
              <a:cs typeface="Nunito SemiBold"/>
              <a:sym typeface="Nunito SemiBold"/>
            </a:endParaRPr>
          </a:p>
        </p:txBody>
      </p:sp>
      <p:sp>
        <p:nvSpPr>
          <p:cNvPr id="544" name="Google Shape;544;p68"/>
          <p:cNvSpPr txBox="1"/>
          <p:nvPr>
            <p:ph idx="4294967295" type="title"/>
          </p:nvPr>
        </p:nvSpPr>
        <p:spPr>
          <a:xfrm flipH="1">
            <a:off x="2314750" y="1727150"/>
            <a:ext cx="6790500" cy="3008400"/>
          </a:xfrm>
          <a:prstGeom prst="rect">
            <a:avLst/>
          </a:prstGeom>
        </p:spPr>
        <p:txBody>
          <a:bodyPr anchorCtr="0" anchor="t" bIns="0" lIns="0" spcFirstLastPara="1" rIns="0" wrap="square" tIns="0">
            <a:noAutofit/>
          </a:bodyPr>
          <a:lstStyle/>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People want help with </a:t>
            </a:r>
            <a:r>
              <a:rPr lang="en" sz="2400">
                <a:highlight>
                  <a:srgbClr val="D9D9D9"/>
                </a:highlight>
                <a:latin typeface="Nunito SemiBold"/>
                <a:ea typeface="Nunito SemiBold"/>
                <a:cs typeface="Nunito SemiBold"/>
                <a:sym typeface="Nunito SemiBold"/>
              </a:rPr>
              <a:t>healthcare definitions</a:t>
            </a:r>
            <a:endParaRPr sz="2400">
              <a:highlight>
                <a:srgbClr val="D9D9D9"/>
              </a:highlight>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People want to participate in discussion, but </a:t>
            </a:r>
            <a:r>
              <a:rPr lang="en" sz="2400">
                <a:highlight>
                  <a:srgbClr val="D9D9D9"/>
                </a:highlight>
                <a:latin typeface="Nunito SemiBold"/>
                <a:ea typeface="Nunito SemiBold"/>
                <a:cs typeface="Nunito SemiBold"/>
                <a:sym typeface="Nunito SemiBold"/>
              </a:rPr>
              <a:t>not be overwhelmed by text</a:t>
            </a:r>
            <a:r>
              <a:rPr lang="en" sz="2400">
                <a:latin typeface="Nunito SemiBold"/>
                <a:ea typeface="Nunito SemiBold"/>
                <a:cs typeface="Nunito SemiBold"/>
                <a:sym typeface="Nunito SemiBold"/>
              </a:rPr>
              <a:t> and irrelevant comments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People want to know the </a:t>
            </a:r>
            <a:r>
              <a:rPr lang="en" sz="2400">
                <a:highlight>
                  <a:srgbClr val="D9D9D9"/>
                </a:highlight>
                <a:latin typeface="Nunito SemiBold"/>
                <a:ea typeface="Nunito SemiBold"/>
                <a:cs typeface="Nunito SemiBold"/>
                <a:sym typeface="Nunito SemiBold"/>
              </a:rPr>
              <a:t>credibility</a:t>
            </a:r>
            <a:r>
              <a:rPr lang="en" sz="2400">
                <a:latin typeface="Nunito SemiBold"/>
                <a:ea typeface="Nunito SemiBold"/>
                <a:cs typeface="Nunito SemiBold"/>
                <a:sym typeface="Nunito SemiBold"/>
              </a:rPr>
              <a:t> of the commenters and voters as it relates to the </a:t>
            </a:r>
            <a:r>
              <a:rPr lang="en" sz="2400">
                <a:highlight>
                  <a:srgbClr val="D9D9D9"/>
                </a:highlight>
                <a:latin typeface="Nunito SemiBold"/>
                <a:ea typeface="Nunito SemiBold"/>
                <a:cs typeface="Nunito SemiBold"/>
                <a:sym typeface="Nunito SemiBold"/>
              </a:rPr>
              <a:t>user’s identity</a:t>
            </a:r>
            <a:endParaRPr sz="2400">
              <a:highlight>
                <a:srgbClr val="D9D9D9"/>
              </a:highlight>
              <a:latin typeface="Nunito SemiBold"/>
              <a:ea typeface="Nunito SemiBold"/>
              <a:cs typeface="Nunito SemiBold"/>
              <a:sym typeface="Nunito SemiBo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69"/>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550" name="Google Shape;550;p69"/>
          <p:cNvSpPr txBox="1"/>
          <p:nvPr>
            <p:ph idx="4294967295" type="title"/>
          </p:nvPr>
        </p:nvSpPr>
        <p:spPr>
          <a:xfrm>
            <a:off x="247875" y="2277950"/>
            <a:ext cx="2403000" cy="749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Thank you! Any questions?</a:t>
            </a:r>
            <a:endParaRPr/>
          </a:p>
        </p:txBody>
      </p:sp>
      <p:pic>
        <p:nvPicPr>
          <p:cNvPr descr="GitHub - testing-library/angular-testing-library: 🦔 Simple and complete  Angular testing utilities that encourage good testing practices" id="551" name="Google Shape;551;p69"/>
          <p:cNvPicPr preferRelativeResize="0"/>
          <p:nvPr/>
        </p:nvPicPr>
        <p:blipFill>
          <a:blip r:embed="rId3">
            <a:alphaModFix amt="75000"/>
          </a:blip>
          <a:stretch>
            <a:fillRect/>
          </a:stretch>
        </p:blipFill>
        <p:spPr>
          <a:xfrm>
            <a:off x="4152875" y="1219200"/>
            <a:ext cx="2997700" cy="2997700"/>
          </a:xfrm>
          <a:prstGeom prst="rect">
            <a:avLst/>
          </a:prstGeom>
          <a:noFill/>
          <a:ln>
            <a:noFill/>
          </a:ln>
        </p:spPr>
      </p:pic>
      <p:pic>
        <p:nvPicPr>
          <p:cNvPr descr="GitHub - testing-library/angular-testing-library: 🦔 Simple and complete  Angular testing utilities that encourage good testing practices" id="552" name="Google Shape;552;p69"/>
          <p:cNvPicPr preferRelativeResize="0"/>
          <p:nvPr/>
        </p:nvPicPr>
        <p:blipFill>
          <a:blip r:embed="rId3">
            <a:alphaModFix amt="65000"/>
          </a:blip>
          <a:stretch>
            <a:fillRect/>
          </a:stretch>
        </p:blipFill>
        <p:spPr>
          <a:xfrm flipH="1">
            <a:off x="6449700" y="596650"/>
            <a:ext cx="1734300" cy="1603000"/>
          </a:xfrm>
          <a:prstGeom prst="rect">
            <a:avLst/>
          </a:prstGeom>
          <a:noFill/>
          <a:ln>
            <a:noFill/>
          </a:ln>
        </p:spPr>
      </p:pic>
      <p:pic>
        <p:nvPicPr>
          <p:cNvPr descr="GitHub - testing-library/angular-testing-library: 🦔 Simple and complete  Angular testing utilities that encourage good testing practices" id="553" name="Google Shape;553;p69"/>
          <p:cNvPicPr preferRelativeResize="0"/>
          <p:nvPr/>
        </p:nvPicPr>
        <p:blipFill rotWithShape="1">
          <a:blip r:embed="rId3">
            <a:alphaModFix amt="65000"/>
          </a:blip>
          <a:srcRect b="0" l="0" r="62017" t="0"/>
          <a:stretch/>
        </p:blipFill>
        <p:spPr>
          <a:xfrm flipH="1">
            <a:off x="-47425" y="-118600"/>
            <a:ext cx="425400" cy="10351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pic>
        <p:nvPicPr>
          <p:cNvPr descr="GitHub - testing-library/angular-testing-library: 🦔 Simple and complete  Angular testing utilities that encourage good testing practices" id="558" name="Google Shape;558;p70"/>
          <p:cNvPicPr preferRelativeResize="0"/>
          <p:nvPr/>
        </p:nvPicPr>
        <p:blipFill>
          <a:blip r:embed="rId3">
            <a:alphaModFix amt="71000"/>
          </a:blip>
          <a:stretch>
            <a:fillRect/>
          </a:stretch>
        </p:blipFill>
        <p:spPr>
          <a:xfrm>
            <a:off x="2146525" y="443800"/>
            <a:ext cx="2108250" cy="2108250"/>
          </a:xfrm>
          <a:prstGeom prst="rect">
            <a:avLst/>
          </a:prstGeom>
          <a:noFill/>
          <a:ln>
            <a:noFill/>
          </a:ln>
        </p:spPr>
      </p:pic>
      <p:pic>
        <p:nvPicPr>
          <p:cNvPr descr="GitHub - testing-library/angular-testing-library: 🦔 Simple and complete  Angular testing utilities that encourage good testing practices" id="559" name="Google Shape;559;p70"/>
          <p:cNvPicPr preferRelativeResize="0"/>
          <p:nvPr/>
        </p:nvPicPr>
        <p:blipFill>
          <a:blip r:embed="rId3">
            <a:alphaModFix amt="65000"/>
          </a:blip>
          <a:stretch>
            <a:fillRect/>
          </a:stretch>
        </p:blipFill>
        <p:spPr>
          <a:xfrm flipH="1">
            <a:off x="5049750" y="-94575"/>
            <a:ext cx="1734300" cy="1603000"/>
          </a:xfrm>
          <a:prstGeom prst="rect">
            <a:avLst/>
          </a:prstGeom>
          <a:noFill/>
          <a:ln>
            <a:noFill/>
          </a:ln>
        </p:spPr>
      </p:pic>
      <p:pic>
        <p:nvPicPr>
          <p:cNvPr descr="GitHub - testing-library/angular-testing-library: 🦔 Simple and complete  Angular testing utilities that encourage good testing practices" id="560" name="Google Shape;560;p70"/>
          <p:cNvPicPr preferRelativeResize="0"/>
          <p:nvPr/>
        </p:nvPicPr>
        <p:blipFill>
          <a:blip r:embed="rId3">
            <a:alphaModFix amt="65000"/>
          </a:blip>
          <a:stretch>
            <a:fillRect/>
          </a:stretch>
        </p:blipFill>
        <p:spPr>
          <a:xfrm>
            <a:off x="4073350" y="-247125"/>
            <a:ext cx="843325" cy="843325"/>
          </a:xfrm>
          <a:prstGeom prst="rect">
            <a:avLst/>
          </a:prstGeom>
          <a:noFill/>
          <a:ln>
            <a:noFill/>
          </a:ln>
        </p:spPr>
      </p:pic>
      <p:pic>
        <p:nvPicPr>
          <p:cNvPr descr="GitHub - testing-library/angular-testing-library: 🦔 Simple and complete  Angular testing utilities that encourage good testing practices" id="561" name="Google Shape;561;p70"/>
          <p:cNvPicPr preferRelativeResize="0"/>
          <p:nvPr/>
        </p:nvPicPr>
        <p:blipFill>
          <a:blip r:embed="rId3">
            <a:alphaModFix amt="65000"/>
          </a:blip>
          <a:stretch>
            <a:fillRect/>
          </a:stretch>
        </p:blipFill>
        <p:spPr>
          <a:xfrm>
            <a:off x="3513062" y="152550"/>
            <a:ext cx="1203475" cy="1203475"/>
          </a:xfrm>
          <a:prstGeom prst="rect">
            <a:avLst/>
          </a:prstGeom>
          <a:noFill/>
          <a:ln>
            <a:noFill/>
          </a:ln>
        </p:spPr>
      </p:pic>
      <p:sp>
        <p:nvSpPr>
          <p:cNvPr id="562" name="Google Shape;562;p70"/>
          <p:cNvSpPr txBox="1"/>
          <p:nvPr/>
        </p:nvSpPr>
        <p:spPr>
          <a:xfrm>
            <a:off x="2649050" y="2906750"/>
            <a:ext cx="3772500" cy="139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900">
                <a:solidFill>
                  <a:srgbClr val="FFFFFF"/>
                </a:solidFill>
                <a:latin typeface="News Cycle"/>
                <a:ea typeface="News Cycle"/>
                <a:cs typeface="News Cycle"/>
                <a:sym typeface="News Cycle"/>
              </a:rPr>
              <a:t>Appendix</a:t>
            </a:r>
            <a:endParaRPr b="1" sz="3900">
              <a:solidFill>
                <a:srgbClr val="FFFFFF"/>
              </a:solidFill>
              <a:latin typeface="News Cycle"/>
              <a:ea typeface="News Cycle"/>
              <a:cs typeface="News Cycle"/>
              <a:sym typeface="News Cycle"/>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71"/>
          <p:cNvSpPr txBox="1"/>
          <p:nvPr/>
        </p:nvSpPr>
        <p:spPr>
          <a:xfrm>
            <a:off x="319475" y="1314825"/>
            <a:ext cx="45249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ews Cycle"/>
                <a:ea typeface="News Cycle"/>
                <a:cs typeface="News Cycle"/>
                <a:sym typeface="News Cycle"/>
              </a:rPr>
              <a:t>Experiment Notes</a:t>
            </a:r>
            <a:endParaRPr>
              <a:latin typeface="News Cycle"/>
              <a:ea typeface="News Cycle"/>
              <a:cs typeface="News Cycle"/>
              <a:sym typeface="News Cycle"/>
            </a:endParaRPr>
          </a:p>
        </p:txBody>
      </p:sp>
      <p:sp>
        <p:nvSpPr>
          <p:cNvPr id="568" name="Google Shape;568;p71"/>
          <p:cNvSpPr txBox="1"/>
          <p:nvPr/>
        </p:nvSpPr>
        <p:spPr>
          <a:xfrm>
            <a:off x="319475" y="1533600"/>
            <a:ext cx="8442000" cy="1156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u="sng">
                <a:solidFill>
                  <a:schemeClr val="hlink"/>
                </a:solidFill>
                <a:latin typeface="News Cycle"/>
                <a:ea typeface="News Cycle"/>
                <a:cs typeface="News Cycle"/>
                <a:sym typeface="News Cycle"/>
                <a:hlinkClick r:id="rId3"/>
              </a:rPr>
              <a:t>https://docs.google.com/document/d/19b3RFVPrfbhG708tbZHvWg_v5kBvMiuNDwQ9qi3aNds/edit?usp=sharing</a:t>
            </a:r>
            <a:r>
              <a:rPr b="1" lang="en" sz="900">
                <a:latin typeface="News Cycle"/>
                <a:ea typeface="News Cycle"/>
                <a:cs typeface="News Cycle"/>
                <a:sym typeface="News Cycle"/>
              </a:rPr>
              <a:t> </a:t>
            </a:r>
            <a:endParaRPr b="1" sz="900">
              <a:latin typeface="News Cycle"/>
              <a:ea typeface="News Cycle"/>
              <a:cs typeface="News Cycle"/>
              <a:sym typeface="News Cycle"/>
            </a:endParaRPr>
          </a:p>
          <a:p>
            <a:pPr indent="0" lvl="0" marL="0" rtl="0" algn="l">
              <a:spcBef>
                <a:spcPts val="0"/>
              </a:spcBef>
              <a:spcAft>
                <a:spcPts val="0"/>
              </a:spcAft>
              <a:buNone/>
            </a:pPr>
            <a:r>
              <a:rPr lang="en" sz="1200" u="sng">
                <a:solidFill>
                  <a:schemeClr val="hlink"/>
                </a:solidFill>
                <a:latin typeface="News Cycle"/>
                <a:ea typeface="News Cycle"/>
                <a:cs typeface="News Cycle"/>
                <a:sym typeface="News Cycle"/>
                <a:hlinkClick r:id="rId4"/>
              </a:rPr>
              <a:t>https://docs.google.com/document/d/1p7obbfPe5wI_7RE4BKBknbo-jn6VQYBbZ1_yRGpIhnc/edit?usp=sharing</a:t>
            </a:r>
            <a:r>
              <a:rPr lang="en" sz="1200">
                <a:latin typeface="News Cycle"/>
                <a:ea typeface="News Cycle"/>
                <a:cs typeface="News Cycle"/>
                <a:sym typeface="News Cycle"/>
              </a:rPr>
              <a:t> </a:t>
            </a:r>
            <a:endParaRPr sz="1200">
              <a:latin typeface="News Cycle"/>
              <a:ea typeface="News Cycle"/>
              <a:cs typeface="News Cycle"/>
              <a:sym typeface="News Cycle"/>
            </a:endParaRPr>
          </a:p>
          <a:p>
            <a:pPr indent="0" lvl="0" marL="0" rtl="0" algn="l">
              <a:spcBef>
                <a:spcPts val="0"/>
              </a:spcBef>
              <a:spcAft>
                <a:spcPts val="0"/>
              </a:spcAft>
              <a:buNone/>
            </a:pPr>
            <a:r>
              <a:rPr lang="en" sz="1200" u="sng">
                <a:solidFill>
                  <a:schemeClr val="hlink"/>
                </a:solidFill>
                <a:latin typeface="News Cycle"/>
                <a:ea typeface="News Cycle"/>
                <a:cs typeface="News Cycle"/>
                <a:sym typeface="News Cycle"/>
                <a:hlinkClick r:id="rId5"/>
              </a:rPr>
              <a:t>https://docs.google.com/document/d/1Nc-y3G2DnUifFaje0yFSNcm5Oivk07dD8rwQT-VFJdU/edit?usp=sharing</a:t>
            </a:r>
            <a:r>
              <a:rPr lang="en" sz="1200">
                <a:latin typeface="News Cycle"/>
                <a:ea typeface="News Cycle"/>
                <a:cs typeface="News Cycle"/>
                <a:sym typeface="News Cycle"/>
              </a:rPr>
              <a:t> </a:t>
            </a:r>
            <a:endParaRPr sz="1200">
              <a:latin typeface="News Cycle"/>
              <a:ea typeface="News Cycle"/>
              <a:cs typeface="News Cycle"/>
              <a:sym typeface="News Cycle"/>
            </a:endParaRPr>
          </a:p>
          <a:p>
            <a:pPr indent="0" lvl="0" marL="0" rtl="0" algn="l">
              <a:spcBef>
                <a:spcPts val="0"/>
              </a:spcBef>
              <a:spcAft>
                <a:spcPts val="0"/>
              </a:spcAft>
              <a:buNone/>
            </a:pPr>
            <a:r>
              <a:rPr lang="en" sz="1200" u="sng">
                <a:solidFill>
                  <a:schemeClr val="hlink"/>
                </a:solidFill>
                <a:latin typeface="News Cycle"/>
                <a:ea typeface="News Cycle"/>
                <a:cs typeface="News Cycle"/>
                <a:sym typeface="News Cycle"/>
                <a:hlinkClick r:id="rId6"/>
              </a:rPr>
              <a:t>https://docs.google.com/document/d/1fpld5OP1tw2_BtiW_PbKkHPeLmSbBdn1F3kiEa0fyQE/edit?usp=sharing</a:t>
            </a:r>
            <a:endParaRPr sz="1200">
              <a:latin typeface="News Cycle"/>
              <a:ea typeface="News Cycle"/>
              <a:cs typeface="News Cycle"/>
              <a:sym typeface="News Cycle"/>
            </a:endParaRPr>
          </a:p>
          <a:p>
            <a:pPr indent="0" lvl="0" marL="0" marR="0" rtl="0" algn="l">
              <a:lnSpc>
                <a:spcPct val="100000"/>
              </a:lnSpc>
              <a:spcBef>
                <a:spcPts val="0"/>
              </a:spcBef>
              <a:spcAft>
                <a:spcPts val="0"/>
              </a:spcAft>
              <a:buNone/>
            </a:pPr>
            <a:r>
              <a:rPr lang="en" sz="1200" u="sng">
                <a:solidFill>
                  <a:schemeClr val="hlink"/>
                </a:solidFill>
                <a:latin typeface="News Cycle"/>
                <a:ea typeface="News Cycle"/>
                <a:cs typeface="News Cycle"/>
                <a:sym typeface="News Cycle"/>
                <a:hlinkClick r:id="rId7"/>
              </a:rPr>
              <a:t>https://docs.google.com/document/d/1oYK3lmuji4lyx7rhzKCrRn5eTFVsd9lfRLlqh119YgA/edit?usp=sharing</a:t>
            </a:r>
            <a:r>
              <a:rPr lang="en" sz="1200">
                <a:latin typeface="News Cycle"/>
                <a:ea typeface="News Cycle"/>
                <a:cs typeface="News Cycle"/>
                <a:sym typeface="News Cycle"/>
              </a:rPr>
              <a:t> </a:t>
            </a:r>
            <a:endParaRPr sz="1200">
              <a:latin typeface="News Cycle"/>
              <a:ea typeface="News Cycle"/>
              <a:cs typeface="News Cycle"/>
              <a:sym typeface="News Cycle"/>
            </a:endParaRPr>
          </a:p>
        </p:txBody>
      </p:sp>
      <p:sp>
        <p:nvSpPr>
          <p:cNvPr id="569" name="Google Shape;569;p71"/>
          <p:cNvSpPr txBox="1"/>
          <p:nvPr/>
        </p:nvSpPr>
        <p:spPr>
          <a:xfrm>
            <a:off x="319475" y="2953750"/>
            <a:ext cx="79575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ews Cycle"/>
                <a:ea typeface="News Cycle"/>
                <a:cs typeface="News Cycle"/>
                <a:sym typeface="News Cycle"/>
              </a:rPr>
              <a:t>Figma link with all of our work</a:t>
            </a:r>
            <a:endParaRPr>
              <a:latin typeface="News Cycle"/>
              <a:ea typeface="News Cycle"/>
              <a:cs typeface="News Cycle"/>
              <a:sym typeface="News Cycle"/>
            </a:endParaRPr>
          </a:p>
          <a:p>
            <a:pPr indent="0" lvl="0" marL="0" rtl="0" algn="l">
              <a:spcBef>
                <a:spcPts val="0"/>
              </a:spcBef>
              <a:spcAft>
                <a:spcPts val="0"/>
              </a:spcAft>
              <a:buNone/>
            </a:pPr>
            <a:r>
              <a:rPr lang="en" u="sng">
                <a:solidFill>
                  <a:schemeClr val="hlink"/>
                </a:solidFill>
                <a:latin typeface="News Cycle"/>
                <a:ea typeface="News Cycle"/>
                <a:cs typeface="News Cycle"/>
                <a:sym typeface="News Cycle"/>
                <a:hlinkClick r:id="rId8"/>
              </a:rPr>
              <a:t>https://www.figma.com/file/DSgazxvGULbbsE81VnX8qs/377E-Health-Insurance-Education?node-id=3%3A0</a:t>
            </a:r>
            <a:r>
              <a:rPr lang="en">
                <a:latin typeface="News Cycle"/>
                <a:ea typeface="News Cycle"/>
                <a:cs typeface="News Cycle"/>
                <a:sym typeface="News Cycle"/>
              </a:rPr>
              <a:t> </a:t>
            </a:r>
            <a:endParaRPr>
              <a:latin typeface="News Cycle"/>
              <a:ea typeface="News Cycle"/>
              <a:cs typeface="News Cycle"/>
              <a:sym typeface="News Cycle"/>
            </a:endParaRPr>
          </a:p>
        </p:txBody>
      </p:sp>
      <p:sp>
        <p:nvSpPr>
          <p:cNvPr id="570" name="Google Shape;570;p71"/>
          <p:cNvSpPr txBox="1"/>
          <p:nvPr/>
        </p:nvSpPr>
        <p:spPr>
          <a:xfrm>
            <a:off x="319475" y="4036050"/>
            <a:ext cx="8246100" cy="9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ews Cycle"/>
                <a:ea typeface="News Cycle"/>
                <a:cs typeface="News Cycle"/>
                <a:sym typeface="News Cycle"/>
              </a:rPr>
              <a:t>Insights document with summarized problems and suggested solutions</a:t>
            </a:r>
            <a:endParaRPr>
              <a:latin typeface="News Cycle"/>
              <a:ea typeface="News Cycle"/>
              <a:cs typeface="News Cycle"/>
              <a:sym typeface="News Cycle"/>
            </a:endParaRPr>
          </a:p>
          <a:p>
            <a:pPr indent="0" lvl="0" marL="0" rtl="0" algn="l">
              <a:spcBef>
                <a:spcPts val="0"/>
              </a:spcBef>
              <a:spcAft>
                <a:spcPts val="0"/>
              </a:spcAft>
              <a:buNone/>
            </a:pPr>
            <a:r>
              <a:rPr lang="en" u="sng">
                <a:solidFill>
                  <a:schemeClr val="hlink"/>
                </a:solidFill>
                <a:latin typeface="News Cycle"/>
                <a:ea typeface="News Cycle"/>
                <a:cs typeface="News Cycle"/>
                <a:sym typeface="News Cycle"/>
                <a:hlinkClick r:id="rId9"/>
              </a:rPr>
              <a:t>https://docs.google.com/document/d/1hbwlAtNbP62H6nrRfQPhy6NWwt-LoHdF68uDNBUky34/edit?usp=sharing</a:t>
            </a:r>
            <a:r>
              <a:rPr lang="en">
                <a:latin typeface="News Cycle"/>
                <a:ea typeface="News Cycle"/>
                <a:cs typeface="News Cycle"/>
                <a:sym typeface="News Cycle"/>
              </a:rPr>
              <a:t> </a:t>
            </a:r>
            <a:endParaRPr>
              <a:latin typeface="News Cycle"/>
              <a:ea typeface="News Cycle"/>
              <a:cs typeface="News Cycle"/>
              <a:sym typeface="News Cycle"/>
            </a:endParaRPr>
          </a:p>
        </p:txBody>
      </p:sp>
      <p:sp>
        <p:nvSpPr>
          <p:cNvPr id="571" name="Google Shape;571;p71"/>
          <p:cNvSpPr txBox="1"/>
          <p:nvPr/>
        </p:nvSpPr>
        <p:spPr>
          <a:xfrm>
            <a:off x="319475" y="304575"/>
            <a:ext cx="8153400" cy="9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ews Cycle"/>
                <a:ea typeface="News Cycle"/>
                <a:cs typeface="News Cycle"/>
                <a:sym typeface="News Cycle"/>
              </a:rPr>
              <a:t>Experiment Script and Note template</a:t>
            </a:r>
            <a:endParaRPr>
              <a:latin typeface="News Cycle"/>
              <a:ea typeface="News Cycle"/>
              <a:cs typeface="News Cycle"/>
              <a:sym typeface="News Cycle"/>
            </a:endParaRPr>
          </a:p>
          <a:p>
            <a:pPr indent="0" lvl="0" marL="0" rtl="0" algn="l">
              <a:spcBef>
                <a:spcPts val="0"/>
              </a:spcBef>
              <a:spcAft>
                <a:spcPts val="0"/>
              </a:spcAft>
              <a:buNone/>
            </a:pPr>
            <a:r>
              <a:rPr lang="en" u="sng">
                <a:solidFill>
                  <a:schemeClr val="hlink"/>
                </a:solidFill>
                <a:latin typeface="News Cycle"/>
                <a:ea typeface="News Cycle"/>
                <a:cs typeface="News Cycle"/>
                <a:sym typeface="News Cycle"/>
                <a:hlinkClick r:id="rId10"/>
              </a:rPr>
              <a:t>https://docs.google.com/document/d/1pyegSJMAwFgY_4XJ5TcpDyCvbxWiqj1gk5zr67sEOgc/edit?usp=sharing</a:t>
            </a:r>
            <a:r>
              <a:rPr lang="en">
                <a:latin typeface="News Cycle"/>
                <a:ea typeface="News Cycle"/>
                <a:cs typeface="News Cycle"/>
                <a:sym typeface="News Cycle"/>
              </a:rPr>
              <a:t> </a:t>
            </a:r>
            <a:endParaRPr>
              <a:latin typeface="News Cycle"/>
              <a:ea typeface="News Cycle"/>
              <a:cs typeface="News Cycle"/>
              <a:sym typeface="News Cycle"/>
            </a:endParaRPr>
          </a:p>
          <a:p>
            <a:pPr indent="0" lvl="0" marL="0" rtl="0" algn="l">
              <a:spcBef>
                <a:spcPts val="0"/>
              </a:spcBef>
              <a:spcAft>
                <a:spcPts val="0"/>
              </a:spcAft>
              <a:buNone/>
            </a:pPr>
            <a:r>
              <a:rPr lang="en" u="sng">
                <a:solidFill>
                  <a:schemeClr val="hlink"/>
                </a:solidFill>
                <a:latin typeface="News Cycle"/>
                <a:ea typeface="News Cycle"/>
                <a:cs typeface="News Cycle"/>
                <a:sym typeface="News Cycle"/>
                <a:hlinkClick r:id="rId11"/>
              </a:rPr>
              <a:t>https://docs.google.com/document/d/1eSigHOAgQs8Mm9mD9vo23st_EgLaDQearWW--F_FLAg/edit</a:t>
            </a:r>
            <a:r>
              <a:rPr lang="en">
                <a:latin typeface="News Cycle"/>
                <a:ea typeface="News Cycle"/>
                <a:cs typeface="News Cycle"/>
                <a:sym typeface="News Cycle"/>
              </a:rPr>
              <a:t> </a:t>
            </a:r>
            <a:endParaRPr>
              <a:latin typeface="News Cycle"/>
              <a:ea typeface="News Cycle"/>
              <a:cs typeface="News Cycle"/>
              <a:sym typeface="News Cycle"/>
            </a:endParaRPr>
          </a:p>
          <a:p>
            <a:pPr indent="0" lvl="0" marL="0" rtl="0" algn="l">
              <a:spcBef>
                <a:spcPts val="0"/>
              </a:spcBef>
              <a:spcAft>
                <a:spcPts val="0"/>
              </a:spcAft>
              <a:buNone/>
            </a:pPr>
            <a:r>
              <a:t/>
            </a:r>
            <a:endParaRPr>
              <a:latin typeface="News Cycle"/>
              <a:ea typeface="News Cycle"/>
              <a:cs typeface="News Cycle"/>
              <a:sym typeface="News Cycle"/>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72"/>
          <p:cNvSpPr txBox="1"/>
          <p:nvPr/>
        </p:nvSpPr>
        <p:spPr>
          <a:xfrm>
            <a:off x="436575" y="4206875"/>
            <a:ext cx="50799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ews Cycle"/>
                <a:ea typeface="News Cycle"/>
                <a:cs typeface="News Cycle"/>
                <a:sym typeface="News Cycle"/>
              </a:rPr>
              <a:t>Please note that our team name, Larry the Porcupine, was not chosen in reference to </a:t>
            </a:r>
            <a:r>
              <a:rPr lang="en" u="sng">
                <a:solidFill>
                  <a:schemeClr val="hlink"/>
                </a:solidFill>
                <a:latin typeface="News Cycle"/>
                <a:ea typeface="News Cycle"/>
                <a:cs typeface="News Cycle"/>
                <a:sym typeface="News Cycle"/>
                <a:hlinkClick r:id="rId3"/>
              </a:rPr>
              <a:t>Porcupine, Cheyenne Chief and Medicine Man</a:t>
            </a:r>
            <a:r>
              <a:rPr lang="en">
                <a:latin typeface="News Cycle"/>
                <a:ea typeface="News Cycle"/>
                <a:cs typeface="News Cycle"/>
                <a:sym typeface="News Cycle"/>
              </a:rPr>
              <a:t>.</a:t>
            </a:r>
            <a:endParaRPr>
              <a:latin typeface="News Cycle"/>
              <a:ea typeface="News Cycle"/>
              <a:cs typeface="News Cycle"/>
              <a:sym typeface="News Cycle"/>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73"/>
          <p:cNvSpPr/>
          <p:nvPr/>
        </p:nvSpPr>
        <p:spPr>
          <a:xfrm>
            <a:off x="4579075" y="0"/>
            <a:ext cx="45249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2" name="Google Shape;582;p73"/>
          <p:cNvPicPr preferRelativeResize="0"/>
          <p:nvPr/>
        </p:nvPicPr>
        <p:blipFill>
          <a:blip r:embed="rId3">
            <a:alphaModFix/>
          </a:blip>
          <a:stretch>
            <a:fillRect/>
          </a:stretch>
        </p:blipFill>
        <p:spPr>
          <a:xfrm>
            <a:off x="279250" y="1326700"/>
            <a:ext cx="4043926" cy="2914300"/>
          </a:xfrm>
          <a:prstGeom prst="rect">
            <a:avLst/>
          </a:prstGeom>
          <a:noFill/>
          <a:ln>
            <a:noFill/>
          </a:ln>
        </p:spPr>
      </p:pic>
      <p:pic>
        <p:nvPicPr>
          <p:cNvPr id="583" name="Google Shape;583;p73"/>
          <p:cNvPicPr preferRelativeResize="0"/>
          <p:nvPr/>
        </p:nvPicPr>
        <p:blipFill>
          <a:blip r:embed="rId4">
            <a:alphaModFix/>
          </a:blip>
          <a:stretch>
            <a:fillRect/>
          </a:stretch>
        </p:blipFill>
        <p:spPr>
          <a:xfrm>
            <a:off x="4775300" y="1326700"/>
            <a:ext cx="3931591" cy="2914300"/>
          </a:xfrm>
          <a:prstGeom prst="rect">
            <a:avLst/>
          </a:prstGeom>
          <a:noFill/>
          <a:ln>
            <a:noFill/>
          </a:ln>
        </p:spPr>
      </p:pic>
      <p:sp>
        <p:nvSpPr>
          <p:cNvPr id="584" name="Google Shape;584;p73"/>
          <p:cNvSpPr txBox="1"/>
          <p:nvPr/>
        </p:nvSpPr>
        <p:spPr>
          <a:xfrm>
            <a:off x="319475" y="356125"/>
            <a:ext cx="45249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ews Cycle"/>
                <a:ea typeface="News Cycle"/>
                <a:cs typeface="News Cycle"/>
                <a:sym typeface="News Cycle"/>
              </a:rPr>
              <a:t>Sketches</a:t>
            </a:r>
            <a:endParaRPr b="1" sz="1800">
              <a:latin typeface="News Cycle"/>
              <a:ea typeface="News Cycle"/>
              <a:cs typeface="News Cycle"/>
              <a:sym typeface="News Cycle"/>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74"/>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590" name="Google Shape;590;p74"/>
          <p:cNvSpPr txBox="1"/>
          <p:nvPr>
            <p:ph idx="4294967295" type="title"/>
          </p:nvPr>
        </p:nvSpPr>
        <p:spPr>
          <a:xfrm>
            <a:off x="724475" y="1975225"/>
            <a:ext cx="1688100" cy="1491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2100"/>
              <a:t>Design Storyboard 1: Reddit for Health Insurance</a:t>
            </a:r>
            <a:endParaRPr sz="2100"/>
          </a:p>
          <a:p>
            <a:pPr indent="0" lvl="0" marL="0" rtl="0" algn="ctr">
              <a:spcBef>
                <a:spcPts val="0"/>
              </a:spcBef>
              <a:spcAft>
                <a:spcPts val="0"/>
              </a:spcAft>
              <a:buNone/>
            </a:pPr>
            <a:r>
              <a:t/>
            </a:r>
            <a:endParaRPr/>
          </a:p>
        </p:txBody>
      </p:sp>
      <p:pic>
        <p:nvPicPr>
          <p:cNvPr id="591" name="Google Shape;591;p74"/>
          <p:cNvPicPr preferRelativeResize="0"/>
          <p:nvPr/>
        </p:nvPicPr>
        <p:blipFill>
          <a:blip r:embed="rId3">
            <a:alphaModFix/>
          </a:blip>
          <a:stretch>
            <a:fillRect/>
          </a:stretch>
        </p:blipFill>
        <p:spPr>
          <a:xfrm>
            <a:off x="3663348" y="1057100"/>
            <a:ext cx="4940475" cy="30293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1"/>
                                        </p:tgtEl>
                                        <p:attrNameLst>
                                          <p:attrName>style.visibility</p:attrName>
                                        </p:attrNameLst>
                                      </p:cBhvr>
                                      <p:to>
                                        <p:strVal val="visible"/>
                                      </p:to>
                                    </p:set>
                                    <p:animEffect filter="fade" transition="in">
                                      <p:cBhvr>
                                        <p:cTn dur="1000"/>
                                        <p:tgtEl>
                                          <p:spTgt spid="5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9"/>
          <p:cNvSpPr txBox="1"/>
          <p:nvPr/>
        </p:nvSpPr>
        <p:spPr>
          <a:xfrm>
            <a:off x="2030825" y="1821775"/>
            <a:ext cx="5791500" cy="253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900">
                <a:latin typeface="News Cycle"/>
                <a:ea typeface="News Cycle"/>
                <a:cs typeface="News Cycle"/>
                <a:sym typeface="News Cycle"/>
              </a:rPr>
              <a:t>To teach young adults (YAs) </a:t>
            </a:r>
            <a:endParaRPr sz="2900">
              <a:latin typeface="News Cycle"/>
              <a:ea typeface="News Cycle"/>
              <a:cs typeface="News Cycle"/>
              <a:sym typeface="News Cycle"/>
            </a:endParaRPr>
          </a:p>
          <a:p>
            <a:pPr indent="0" lvl="0" marL="0" rtl="0" algn="l">
              <a:lnSpc>
                <a:spcPct val="115000"/>
              </a:lnSpc>
              <a:spcBef>
                <a:spcPts val="0"/>
              </a:spcBef>
              <a:spcAft>
                <a:spcPts val="0"/>
              </a:spcAft>
              <a:buNone/>
            </a:pPr>
            <a:r>
              <a:rPr b="1" lang="en" sz="2900">
                <a:highlight>
                  <a:srgbClr val="D9D9D9"/>
                </a:highlight>
                <a:latin typeface="News Cycle"/>
                <a:ea typeface="News Cycle"/>
                <a:cs typeface="News Cycle"/>
                <a:sym typeface="News Cycle"/>
              </a:rPr>
              <a:t>how</a:t>
            </a:r>
            <a:r>
              <a:rPr lang="en" sz="2900">
                <a:highlight>
                  <a:srgbClr val="D9D9D9"/>
                </a:highlight>
                <a:latin typeface="News Cycle"/>
                <a:ea typeface="News Cycle"/>
                <a:cs typeface="News Cycle"/>
                <a:sym typeface="News Cycle"/>
              </a:rPr>
              <a:t> </a:t>
            </a:r>
            <a:r>
              <a:rPr b="1" lang="en" sz="2900">
                <a:highlight>
                  <a:srgbClr val="D9D9D9"/>
                </a:highlight>
                <a:latin typeface="News Cycle"/>
                <a:ea typeface="News Cycle"/>
                <a:cs typeface="News Cycle"/>
                <a:sym typeface="News Cycle"/>
              </a:rPr>
              <a:t>to navigate their lifelong healthcare journeys</a:t>
            </a:r>
            <a:r>
              <a:rPr lang="en" sz="2900">
                <a:latin typeface="News Cycle"/>
                <a:ea typeface="News Cycle"/>
                <a:cs typeface="News Cycle"/>
                <a:sym typeface="News Cycle"/>
              </a:rPr>
              <a:t> and foster a culture of preventative care</a:t>
            </a:r>
            <a:endParaRPr sz="2900">
              <a:latin typeface="News Cycle"/>
              <a:ea typeface="News Cycle"/>
              <a:cs typeface="News Cycle"/>
              <a:sym typeface="News Cycle"/>
            </a:endParaRPr>
          </a:p>
        </p:txBody>
      </p:sp>
      <p:pic>
        <p:nvPicPr>
          <p:cNvPr descr="GitHub - testing-library/angular-testing-library: 🦔 Simple and complete  Angular testing utilities that encourage good testing practices" id="274" name="Google Shape;274;p39"/>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275" name="Google Shape;275;p39"/>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Mission Statement</a:t>
            </a:r>
            <a:endParaRPr sz="4800">
              <a:latin typeface="Nunito SemiBold"/>
              <a:ea typeface="Nunito SemiBold"/>
              <a:cs typeface="Nunito SemiBold"/>
              <a:sym typeface="Nunito SemiBo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75"/>
          <p:cNvSpPr txBox="1"/>
          <p:nvPr/>
        </p:nvSpPr>
        <p:spPr>
          <a:xfrm>
            <a:off x="3401100" y="1727950"/>
            <a:ext cx="2341800" cy="2808600"/>
          </a:xfrm>
          <a:prstGeom prst="rect">
            <a:avLst/>
          </a:prstGeom>
          <a:noFill/>
          <a:ln>
            <a:noFill/>
          </a:ln>
        </p:spPr>
        <p:txBody>
          <a:bodyPr anchorCtr="0" anchor="t" bIns="91425" lIns="91425" spcFirstLastPara="1" rIns="91425" wrap="square" tIns="91425">
            <a:noAutofit/>
          </a:bodyPr>
          <a:lstStyle/>
          <a:p>
            <a:pPr indent="-146050" lvl="0" marL="114300" rtl="0" algn="l">
              <a:spcBef>
                <a:spcPts val="0"/>
              </a:spcBef>
              <a:spcAft>
                <a:spcPts val="0"/>
              </a:spcAft>
              <a:buSzPts val="1400"/>
              <a:buChar char="●"/>
            </a:pPr>
            <a:r>
              <a:rPr lang="en"/>
              <a:t>Potential disproportionate number of questions and fewer answers</a:t>
            </a:r>
            <a:endParaRPr/>
          </a:p>
          <a:p>
            <a:pPr indent="0" lvl="0" marL="114300" rtl="0" algn="l">
              <a:spcBef>
                <a:spcPts val="0"/>
              </a:spcBef>
              <a:spcAft>
                <a:spcPts val="0"/>
              </a:spcAft>
              <a:buNone/>
            </a:pPr>
            <a:r>
              <a:t/>
            </a:r>
            <a:endParaRPr sz="600"/>
          </a:p>
          <a:p>
            <a:pPr indent="-146050" lvl="0" marL="114300" rtl="0" algn="l">
              <a:spcBef>
                <a:spcPts val="0"/>
              </a:spcBef>
              <a:spcAft>
                <a:spcPts val="0"/>
              </a:spcAft>
              <a:buSzPts val="1400"/>
              <a:buChar char="●"/>
            </a:pPr>
            <a:r>
              <a:rPr lang="en"/>
              <a:t>Unclear explicit incentive for answering</a:t>
            </a:r>
            <a:endParaRPr/>
          </a:p>
          <a:p>
            <a:pPr indent="0" lvl="0" marL="114300" rtl="0" algn="l">
              <a:spcBef>
                <a:spcPts val="0"/>
              </a:spcBef>
              <a:spcAft>
                <a:spcPts val="0"/>
              </a:spcAft>
              <a:buNone/>
            </a:pPr>
            <a:r>
              <a:t/>
            </a:r>
            <a:endParaRPr sz="600"/>
          </a:p>
          <a:p>
            <a:pPr indent="-146050" lvl="0" marL="114300" rtl="0" algn="l">
              <a:spcBef>
                <a:spcPts val="0"/>
              </a:spcBef>
              <a:spcAft>
                <a:spcPts val="0"/>
              </a:spcAft>
              <a:buSzPts val="1400"/>
              <a:buChar char="●"/>
            </a:pPr>
            <a:r>
              <a:rPr lang="en"/>
              <a:t>Might require multiple devices to upload paper insurance plan</a:t>
            </a:r>
            <a:endParaRPr/>
          </a:p>
        </p:txBody>
      </p:sp>
      <p:sp>
        <p:nvSpPr>
          <p:cNvPr id="597" name="Google Shape;597;p75"/>
          <p:cNvSpPr txBox="1"/>
          <p:nvPr>
            <p:ph type="title"/>
          </p:nvPr>
        </p:nvSpPr>
        <p:spPr>
          <a:xfrm>
            <a:off x="855300" y="659450"/>
            <a:ext cx="6602100" cy="7494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b="1" lang="en" sz="1800">
                <a:solidFill>
                  <a:srgbClr val="000000"/>
                </a:solidFill>
                <a:latin typeface="News Cycle"/>
                <a:ea typeface="News Cycle"/>
                <a:cs typeface="News Cycle"/>
                <a:sym typeface="News Cycle"/>
              </a:rPr>
              <a:t>Design Storyboard 1: Reddit for Health Insurance</a:t>
            </a:r>
            <a:endParaRPr/>
          </a:p>
        </p:txBody>
      </p:sp>
      <p:sp>
        <p:nvSpPr>
          <p:cNvPr id="598" name="Google Shape;598;p75"/>
          <p:cNvSpPr txBox="1"/>
          <p:nvPr>
            <p:ph idx="1" type="body"/>
          </p:nvPr>
        </p:nvSpPr>
        <p:spPr>
          <a:xfrm>
            <a:off x="855300" y="1290350"/>
            <a:ext cx="2250600" cy="3915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2400">
                <a:solidFill>
                  <a:srgbClr val="6AA84F"/>
                </a:solidFill>
              </a:rPr>
              <a:t>+</a:t>
            </a:r>
            <a:endParaRPr b="1" sz="2400">
              <a:solidFill>
                <a:srgbClr val="6AA84F"/>
              </a:solidFill>
            </a:endParaRPr>
          </a:p>
        </p:txBody>
      </p:sp>
      <p:sp>
        <p:nvSpPr>
          <p:cNvPr id="599" name="Google Shape;599;p75"/>
          <p:cNvSpPr txBox="1"/>
          <p:nvPr>
            <p:ph idx="2" type="body"/>
          </p:nvPr>
        </p:nvSpPr>
        <p:spPr>
          <a:xfrm>
            <a:off x="3446700" y="1290350"/>
            <a:ext cx="2250600" cy="3915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2400">
                <a:solidFill>
                  <a:srgbClr val="CC4125"/>
                </a:solidFill>
              </a:rPr>
              <a:t>-</a:t>
            </a:r>
            <a:endParaRPr b="1" sz="2400">
              <a:solidFill>
                <a:srgbClr val="CC4125"/>
              </a:solidFill>
            </a:endParaRPr>
          </a:p>
        </p:txBody>
      </p:sp>
      <p:cxnSp>
        <p:nvCxnSpPr>
          <p:cNvPr id="600" name="Google Shape;600;p75"/>
          <p:cNvCxnSpPr/>
          <p:nvPr/>
        </p:nvCxnSpPr>
        <p:spPr>
          <a:xfrm flipH="1" rot="10800000">
            <a:off x="3265638" y="1408850"/>
            <a:ext cx="21300" cy="2946600"/>
          </a:xfrm>
          <a:prstGeom prst="straightConnector1">
            <a:avLst/>
          </a:prstGeom>
          <a:noFill/>
          <a:ln cap="flat" cmpd="sng" w="28575">
            <a:solidFill>
              <a:srgbClr val="000000"/>
            </a:solidFill>
            <a:prstDash val="solid"/>
            <a:round/>
            <a:headEnd len="med" w="med" type="none"/>
            <a:tailEnd len="med" w="med" type="none"/>
          </a:ln>
        </p:spPr>
      </p:cxnSp>
      <p:sp>
        <p:nvSpPr>
          <p:cNvPr id="601" name="Google Shape;601;p75"/>
          <p:cNvSpPr txBox="1"/>
          <p:nvPr/>
        </p:nvSpPr>
        <p:spPr>
          <a:xfrm>
            <a:off x="855300" y="1727950"/>
            <a:ext cx="2341800" cy="2808600"/>
          </a:xfrm>
          <a:prstGeom prst="rect">
            <a:avLst/>
          </a:prstGeom>
          <a:noFill/>
          <a:ln>
            <a:noFill/>
          </a:ln>
        </p:spPr>
        <p:txBody>
          <a:bodyPr anchorCtr="0" anchor="t" bIns="91425" lIns="91425" spcFirstLastPara="1" rIns="91425" wrap="square" tIns="91425">
            <a:noAutofit/>
          </a:bodyPr>
          <a:lstStyle/>
          <a:p>
            <a:pPr indent="-146050" lvl="0" marL="114300" rtl="0" algn="l">
              <a:spcBef>
                <a:spcPts val="0"/>
              </a:spcBef>
              <a:spcAft>
                <a:spcPts val="0"/>
              </a:spcAft>
              <a:buSzPts val="1400"/>
              <a:buChar char="●"/>
            </a:pPr>
            <a:r>
              <a:rPr lang="en"/>
              <a:t>Computer-based platform can be more accessible to low-income YAs</a:t>
            </a:r>
            <a:endParaRPr/>
          </a:p>
          <a:p>
            <a:pPr indent="0" lvl="0" marL="114300" rtl="0" algn="l">
              <a:spcBef>
                <a:spcPts val="0"/>
              </a:spcBef>
              <a:spcAft>
                <a:spcPts val="0"/>
              </a:spcAft>
              <a:buNone/>
            </a:pPr>
            <a:r>
              <a:t/>
            </a:r>
            <a:endParaRPr sz="600"/>
          </a:p>
          <a:p>
            <a:pPr indent="-146050" lvl="0" marL="114300" rtl="0" algn="l">
              <a:spcBef>
                <a:spcPts val="0"/>
              </a:spcBef>
              <a:spcAft>
                <a:spcPts val="0"/>
              </a:spcAft>
              <a:buSzPts val="1400"/>
              <a:buChar char="●"/>
            </a:pPr>
            <a:r>
              <a:rPr lang="en"/>
              <a:t>Anonymity- can post insurance without attaching their identity</a:t>
            </a:r>
            <a:endParaRPr/>
          </a:p>
          <a:p>
            <a:pPr indent="0" lvl="0" marL="114300" rtl="0" algn="l">
              <a:spcBef>
                <a:spcPts val="0"/>
              </a:spcBef>
              <a:spcAft>
                <a:spcPts val="0"/>
              </a:spcAft>
              <a:buNone/>
            </a:pPr>
            <a:r>
              <a:t/>
            </a:r>
            <a:endParaRPr sz="600"/>
          </a:p>
          <a:p>
            <a:pPr indent="-146050" lvl="0" marL="114300" rtl="0" algn="l">
              <a:spcBef>
                <a:spcPts val="0"/>
              </a:spcBef>
              <a:spcAft>
                <a:spcPts val="0"/>
              </a:spcAft>
              <a:buSzPts val="1400"/>
              <a:buChar char="●"/>
            </a:pPr>
            <a:r>
              <a:rPr lang="en"/>
              <a:t>Ability to type and save in-depth feedback</a:t>
            </a:r>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8"/>
                                        </p:tgtEl>
                                        <p:attrNameLst>
                                          <p:attrName>style.visibility</p:attrName>
                                        </p:attrNameLst>
                                      </p:cBhvr>
                                      <p:to>
                                        <p:strVal val="visible"/>
                                      </p:to>
                                    </p:set>
                                    <p:animEffect filter="fade" transition="in">
                                      <p:cBhvr>
                                        <p:cTn dur="1000"/>
                                        <p:tgtEl>
                                          <p:spTgt spid="598"/>
                                        </p:tgtEl>
                                      </p:cBhvr>
                                    </p:animEffect>
                                  </p:childTnLst>
                                </p:cTn>
                              </p:par>
                              <p:par>
                                <p:cTn fill="hold" nodeType="withEffect" presetClass="entr" presetID="10" presetSubtype="0">
                                  <p:stCondLst>
                                    <p:cond delay="0"/>
                                  </p:stCondLst>
                                  <p:childTnLst>
                                    <p:set>
                                      <p:cBhvr>
                                        <p:cTn dur="1" fill="hold">
                                          <p:stCondLst>
                                            <p:cond delay="0"/>
                                          </p:stCondLst>
                                        </p:cTn>
                                        <p:tgtEl>
                                          <p:spTgt spid="600"/>
                                        </p:tgtEl>
                                        <p:attrNameLst>
                                          <p:attrName>style.visibility</p:attrName>
                                        </p:attrNameLst>
                                      </p:cBhvr>
                                      <p:to>
                                        <p:strVal val="visible"/>
                                      </p:to>
                                    </p:set>
                                    <p:animEffect filter="fade" transition="in">
                                      <p:cBhvr>
                                        <p:cTn dur="1000"/>
                                        <p:tgtEl>
                                          <p:spTgt spid="600"/>
                                        </p:tgtEl>
                                      </p:cBhvr>
                                    </p:animEffect>
                                  </p:childTnLst>
                                </p:cTn>
                              </p:par>
                              <p:par>
                                <p:cTn fill="hold" nodeType="withEffect" presetClass="entr" presetID="10" presetSubtype="0">
                                  <p:stCondLst>
                                    <p:cond delay="0"/>
                                  </p:stCondLst>
                                  <p:childTnLst>
                                    <p:set>
                                      <p:cBhvr>
                                        <p:cTn dur="1" fill="hold">
                                          <p:stCondLst>
                                            <p:cond delay="0"/>
                                          </p:stCondLst>
                                        </p:cTn>
                                        <p:tgtEl>
                                          <p:spTgt spid="599"/>
                                        </p:tgtEl>
                                        <p:attrNameLst>
                                          <p:attrName>style.visibility</p:attrName>
                                        </p:attrNameLst>
                                      </p:cBhvr>
                                      <p:to>
                                        <p:strVal val="visible"/>
                                      </p:to>
                                    </p:set>
                                    <p:animEffect filter="fade" transition="in">
                                      <p:cBhvr>
                                        <p:cTn dur="1000"/>
                                        <p:tgtEl>
                                          <p:spTgt spid="5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gtEl>
                                        <p:attrNameLst>
                                          <p:attrName>style.visibility</p:attrName>
                                        </p:attrNameLst>
                                      </p:cBhvr>
                                      <p:to>
                                        <p:strVal val="visible"/>
                                      </p:to>
                                    </p:set>
                                    <p:animEffect filter="fade" transition="in">
                                      <p:cBhvr>
                                        <p:cTn dur="1000"/>
                                        <p:tgtEl>
                                          <p:spTgt spid="6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6"/>
                                        </p:tgtEl>
                                        <p:attrNameLst>
                                          <p:attrName>style.visibility</p:attrName>
                                        </p:attrNameLst>
                                      </p:cBhvr>
                                      <p:to>
                                        <p:strVal val="visible"/>
                                      </p:to>
                                    </p:set>
                                    <p:animEffect filter="fade" transition="in">
                                      <p:cBhvr>
                                        <p:cTn dur="1000"/>
                                        <p:tgtEl>
                                          <p:spTgt spid="5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76"/>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607" name="Google Shape;607;p76"/>
          <p:cNvSpPr txBox="1"/>
          <p:nvPr>
            <p:ph idx="4294967295" type="title"/>
          </p:nvPr>
        </p:nvSpPr>
        <p:spPr>
          <a:xfrm>
            <a:off x="724475" y="1975225"/>
            <a:ext cx="1688100" cy="1491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2100"/>
              <a:t>Design Storyboard 2: Network Map with Group Calls</a:t>
            </a:r>
            <a:endParaRPr sz="2100"/>
          </a:p>
          <a:p>
            <a:pPr indent="0" lvl="0" marL="0" rtl="0" algn="ctr">
              <a:spcBef>
                <a:spcPts val="0"/>
              </a:spcBef>
              <a:spcAft>
                <a:spcPts val="0"/>
              </a:spcAft>
              <a:buNone/>
            </a:pPr>
            <a:r>
              <a:t/>
            </a:r>
            <a:endParaRPr/>
          </a:p>
        </p:txBody>
      </p:sp>
      <p:pic>
        <p:nvPicPr>
          <p:cNvPr id="608" name="Google Shape;608;p76"/>
          <p:cNvPicPr preferRelativeResize="0"/>
          <p:nvPr/>
        </p:nvPicPr>
        <p:blipFill>
          <a:blip r:embed="rId3">
            <a:alphaModFix/>
          </a:blip>
          <a:stretch>
            <a:fillRect/>
          </a:stretch>
        </p:blipFill>
        <p:spPr>
          <a:xfrm>
            <a:off x="3677275" y="954450"/>
            <a:ext cx="4689424" cy="31468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77"/>
          <p:cNvSpPr txBox="1"/>
          <p:nvPr/>
        </p:nvSpPr>
        <p:spPr>
          <a:xfrm>
            <a:off x="3401100" y="1727950"/>
            <a:ext cx="2341800" cy="2808600"/>
          </a:xfrm>
          <a:prstGeom prst="rect">
            <a:avLst/>
          </a:prstGeom>
          <a:noFill/>
          <a:ln>
            <a:noFill/>
          </a:ln>
        </p:spPr>
        <p:txBody>
          <a:bodyPr anchorCtr="0" anchor="t" bIns="91425" lIns="91425" spcFirstLastPara="1" rIns="91425" wrap="square" tIns="91425">
            <a:noAutofit/>
          </a:bodyPr>
          <a:lstStyle/>
          <a:p>
            <a:pPr indent="-146050" lvl="0" marL="114300" rtl="0" algn="l">
              <a:spcBef>
                <a:spcPts val="0"/>
              </a:spcBef>
              <a:spcAft>
                <a:spcPts val="0"/>
              </a:spcAft>
              <a:buSzPts val="1400"/>
              <a:buChar char="●"/>
            </a:pPr>
            <a:r>
              <a:rPr lang="en"/>
              <a:t>May be less intuitive to navigate and possible information overload</a:t>
            </a:r>
            <a:endParaRPr/>
          </a:p>
          <a:p>
            <a:pPr indent="0" lvl="0" marL="114300" rtl="0" algn="l">
              <a:spcBef>
                <a:spcPts val="0"/>
              </a:spcBef>
              <a:spcAft>
                <a:spcPts val="0"/>
              </a:spcAft>
              <a:buNone/>
            </a:pPr>
            <a:r>
              <a:t/>
            </a:r>
            <a:endParaRPr sz="600"/>
          </a:p>
          <a:p>
            <a:pPr indent="-146050" lvl="0" marL="114300" rtl="0" algn="l">
              <a:spcBef>
                <a:spcPts val="0"/>
              </a:spcBef>
              <a:spcAft>
                <a:spcPts val="0"/>
              </a:spcAft>
              <a:buSzPts val="1400"/>
              <a:buChar char="●"/>
            </a:pPr>
            <a:r>
              <a:rPr lang="en"/>
              <a:t>Less direct way to get feedback on your insurance</a:t>
            </a:r>
            <a:endParaRPr/>
          </a:p>
          <a:p>
            <a:pPr indent="0" lvl="0" marL="114300" rtl="0" algn="l">
              <a:spcBef>
                <a:spcPts val="0"/>
              </a:spcBef>
              <a:spcAft>
                <a:spcPts val="0"/>
              </a:spcAft>
              <a:buNone/>
            </a:pPr>
            <a:r>
              <a:t/>
            </a:r>
            <a:endParaRPr sz="600"/>
          </a:p>
          <a:p>
            <a:pPr indent="-146050" lvl="0" marL="114300" rtl="0" algn="l">
              <a:spcBef>
                <a:spcPts val="0"/>
              </a:spcBef>
              <a:spcAft>
                <a:spcPts val="0"/>
              </a:spcAft>
              <a:buSzPts val="1400"/>
              <a:buChar char="●"/>
            </a:pPr>
            <a:r>
              <a:rPr lang="en"/>
              <a:t>Requires mentor to be online whenever mentees are</a:t>
            </a:r>
            <a:endParaRPr/>
          </a:p>
        </p:txBody>
      </p:sp>
      <p:sp>
        <p:nvSpPr>
          <p:cNvPr id="614" name="Google Shape;614;p77"/>
          <p:cNvSpPr txBox="1"/>
          <p:nvPr>
            <p:ph type="title"/>
          </p:nvPr>
        </p:nvSpPr>
        <p:spPr>
          <a:xfrm>
            <a:off x="855300" y="659450"/>
            <a:ext cx="6602100" cy="7494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b="1" lang="en" sz="1800">
                <a:solidFill>
                  <a:srgbClr val="000000"/>
                </a:solidFill>
                <a:latin typeface="News Cycle"/>
                <a:ea typeface="News Cycle"/>
                <a:cs typeface="News Cycle"/>
                <a:sym typeface="News Cycle"/>
              </a:rPr>
              <a:t>Design Storyboard 2: Network Map with Group Calls</a:t>
            </a:r>
            <a:endParaRPr b="1" sz="1800">
              <a:solidFill>
                <a:srgbClr val="000000"/>
              </a:solidFill>
              <a:latin typeface="News Cycle"/>
              <a:ea typeface="News Cycle"/>
              <a:cs typeface="News Cycle"/>
              <a:sym typeface="News Cycle"/>
            </a:endParaRPr>
          </a:p>
        </p:txBody>
      </p:sp>
      <p:cxnSp>
        <p:nvCxnSpPr>
          <p:cNvPr id="615" name="Google Shape;615;p77"/>
          <p:cNvCxnSpPr/>
          <p:nvPr/>
        </p:nvCxnSpPr>
        <p:spPr>
          <a:xfrm flipH="1" rot="10800000">
            <a:off x="3265638" y="1408850"/>
            <a:ext cx="21300" cy="2946600"/>
          </a:xfrm>
          <a:prstGeom prst="straightConnector1">
            <a:avLst/>
          </a:prstGeom>
          <a:noFill/>
          <a:ln cap="flat" cmpd="sng" w="28575">
            <a:solidFill>
              <a:srgbClr val="000000"/>
            </a:solidFill>
            <a:prstDash val="solid"/>
            <a:round/>
            <a:headEnd len="med" w="med" type="none"/>
            <a:tailEnd len="med" w="med" type="none"/>
          </a:ln>
        </p:spPr>
      </p:cxnSp>
      <p:sp>
        <p:nvSpPr>
          <p:cNvPr id="616" name="Google Shape;616;p77"/>
          <p:cNvSpPr txBox="1"/>
          <p:nvPr/>
        </p:nvSpPr>
        <p:spPr>
          <a:xfrm>
            <a:off x="855300" y="1727950"/>
            <a:ext cx="2341800" cy="2808600"/>
          </a:xfrm>
          <a:prstGeom prst="rect">
            <a:avLst/>
          </a:prstGeom>
          <a:noFill/>
          <a:ln>
            <a:noFill/>
          </a:ln>
        </p:spPr>
        <p:txBody>
          <a:bodyPr anchorCtr="0" anchor="t" bIns="91425" lIns="91425" spcFirstLastPara="1" rIns="91425" wrap="square" tIns="91425">
            <a:noAutofit/>
          </a:bodyPr>
          <a:lstStyle/>
          <a:p>
            <a:pPr indent="-146050" lvl="0" marL="114300" rtl="0" algn="l">
              <a:spcBef>
                <a:spcPts val="0"/>
              </a:spcBef>
              <a:spcAft>
                <a:spcPts val="0"/>
              </a:spcAft>
              <a:buSzPts val="1400"/>
              <a:buChar char="●"/>
            </a:pPr>
            <a:r>
              <a:rPr lang="en"/>
              <a:t>Mobile platform is convenient to access</a:t>
            </a:r>
            <a:endParaRPr/>
          </a:p>
          <a:p>
            <a:pPr indent="0" lvl="0" marL="114300" rtl="0" algn="l">
              <a:spcBef>
                <a:spcPts val="0"/>
              </a:spcBef>
              <a:spcAft>
                <a:spcPts val="0"/>
              </a:spcAft>
              <a:buNone/>
            </a:pPr>
            <a:r>
              <a:t/>
            </a:r>
            <a:endParaRPr sz="600"/>
          </a:p>
          <a:p>
            <a:pPr indent="-146050" lvl="0" marL="114300" rtl="0" algn="l">
              <a:spcBef>
                <a:spcPts val="0"/>
              </a:spcBef>
              <a:spcAft>
                <a:spcPts val="0"/>
              </a:spcAft>
              <a:buSzPts val="1400"/>
              <a:buChar char="●"/>
            </a:pPr>
            <a:r>
              <a:rPr lang="en"/>
              <a:t>Interactive, more human connection w/ video chat</a:t>
            </a:r>
            <a:endParaRPr/>
          </a:p>
          <a:p>
            <a:pPr indent="0" lvl="0" marL="114300" rtl="0" algn="l">
              <a:spcBef>
                <a:spcPts val="0"/>
              </a:spcBef>
              <a:spcAft>
                <a:spcPts val="0"/>
              </a:spcAft>
              <a:buNone/>
            </a:pPr>
            <a:r>
              <a:t/>
            </a:r>
            <a:endParaRPr sz="600"/>
          </a:p>
          <a:p>
            <a:pPr indent="-146050" lvl="0" marL="114300" rtl="0" algn="l">
              <a:spcBef>
                <a:spcPts val="0"/>
              </a:spcBef>
              <a:spcAft>
                <a:spcPts val="0"/>
              </a:spcAft>
              <a:buSzPts val="1400"/>
              <a:buChar char="●"/>
            </a:pPr>
            <a:r>
              <a:rPr lang="en"/>
              <a:t>Visualizing your network is helpful/uses AI</a:t>
            </a:r>
            <a:endParaRPr/>
          </a:p>
          <a:p>
            <a:pPr indent="0" lvl="0" marL="114300" rtl="0" algn="l">
              <a:spcBef>
                <a:spcPts val="0"/>
              </a:spcBef>
              <a:spcAft>
                <a:spcPts val="0"/>
              </a:spcAft>
              <a:buNone/>
            </a:pPr>
            <a:r>
              <a:t/>
            </a:r>
            <a:endParaRPr sz="600"/>
          </a:p>
          <a:p>
            <a:pPr indent="-146050" lvl="0" marL="114300" rtl="0" algn="l">
              <a:spcBef>
                <a:spcPts val="0"/>
              </a:spcBef>
              <a:spcAft>
                <a:spcPts val="0"/>
              </a:spcAft>
              <a:buSzPts val="1400"/>
              <a:buChar char="●"/>
            </a:pPr>
            <a:r>
              <a:rPr lang="en"/>
              <a:t>Quick onboarding with photo options</a:t>
            </a:r>
            <a:endParaRPr/>
          </a:p>
          <a:p>
            <a:pPr indent="0" lvl="0" marL="0" rtl="0" algn="l">
              <a:spcBef>
                <a:spcPts val="0"/>
              </a:spcBef>
              <a:spcAft>
                <a:spcPts val="0"/>
              </a:spcAft>
              <a:buNone/>
            </a:pPr>
            <a:r>
              <a:t/>
            </a:r>
            <a:endParaRPr sz="600"/>
          </a:p>
          <a:p>
            <a:pPr indent="-146050" lvl="0" marL="114300" rtl="0" algn="l">
              <a:spcBef>
                <a:spcPts val="0"/>
              </a:spcBef>
              <a:spcAft>
                <a:spcPts val="0"/>
              </a:spcAft>
              <a:buSzPts val="1400"/>
              <a:buChar char="●"/>
            </a:pPr>
            <a:r>
              <a:rPr lang="en"/>
              <a:t>Community-based concept fosters ongoing conversations</a:t>
            </a:r>
            <a:endParaRPr/>
          </a:p>
          <a:p>
            <a:pPr indent="0" lvl="0" marL="0" rtl="0" algn="l">
              <a:spcBef>
                <a:spcPts val="0"/>
              </a:spcBef>
              <a:spcAft>
                <a:spcPts val="0"/>
              </a:spcAft>
              <a:buNone/>
            </a:pPr>
            <a:r>
              <a:t/>
            </a:r>
            <a:endParaRPr/>
          </a:p>
          <a:p>
            <a:pPr indent="0" lvl="0" marL="114300" rtl="0" algn="l">
              <a:spcBef>
                <a:spcPts val="0"/>
              </a:spcBef>
              <a:spcAft>
                <a:spcPts val="0"/>
              </a:spcAft>
              <a:buNone/>
            </a:pPr>
            <a:r>
              <a:t/>
            </a:r>
            <a:endParaRPr/>
          </a:p>
        </p:txBody>
      </p:sp>
      <p:sp>
        <p:nvSpPr>
          <p:cNvPr id="617" name="Google Shape;617;p77"/>
          <p:cNvSpPr txBox="1"/>
          <p:nvPr>
            <p:ph idx="1" type="body"/>
          </p:nvPr>
        </p:nvSpPr>
        <p:spPr>
          <a:xfrm>
            <a:off x="855300" y="1290350"/>
            <a:ext cx="2250600" cy="3915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2400">
                <a:solidFill>
                  <a:srgbClr val="6AA84F"/>
                </a:solidFill>
              </a:rPr>
              <a:t>+</a:t>
            </a:r>
            <a:endParaRPr b="1" sz="2400">
              <a:solidFill>
                <a:srgbClr val="6AA84F"/>
              </a:solidFill>
            </a:endParaRPr>
          </a:p>
        </p:txBody>
      </p:sp>
      <p:sp>
        <p:nvSpPr>
          <p:cNvPr id="618" name="Google Shape;618;p77"/>
          <p:cNvSpPr txBox="1"/>
          <p:nvPr>
            <p:ph idx="2" type="body"/>
          </p:nvPr>
        </p:nvSpPr>
        <p:spPr>
          <a:xfrm>
            <a:off x="3446700" y="1290350"/>
            <a:ext cx="2250600" cy="3915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2400">
                <a:solidFill>
                  <a:srgbClr val="CC4125"/>
                </a:solidFill>
              </a:rPr>
              <a:t>-</a:t>
            </a:r>
            <a:endParaRPr b="1" sz="2400">
              <a:solidFill>
                <a:srgbClr val="CC4125"/>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5"/>
                                        </p:tgtEl>
                                        <p:attrNameLst>
                                          <p:attrName>style.visibility</p:attrName>
                                        </p:attrNameLst>
                                      </p:cBhvr>
                                      <p:to>
                                        <p:strVal val="visible"/>
                                      </p:to>
                                    </p:set>
                                    <p:animEffect filter="fade" transition="in">
                                      <p:cBhvr>
                                        <p:cTn dur="1000"/>
                                        <p:tgtEl>
                                          <p:spTgt spid="615"/>
                                        </p:tgtEl>
                                      </p:cBhvr>
                                    </p:animEffect>
                                  </p:childTnLst>
                                </p:cTn>
                              </p:par>
                              <p:par>
                                <p:cTn fill="hold" nodeType="withEffect" presetClass="entr" presetID="10" presetSubtype="0">
                                  <p:stCondLst>
                                    <p:cond delay="0"/>
                                  </p:stCondLst>
                                  <p:childTnLst>
                                    <p:set>
                                      <p:cBhvr>
                                        <p:cTn dur="1" fill="hold">
                                          <p:stCondLst>
                                            <p:cond delay="0"/>
                                          </p:stCondLst>
                                        </p:cTn>
                                        <p:tgtEl>
                                          <p:spTgt spid="617"/>
                                        </p:tgtEl>
                                        <p:attrNameLst>
                                          <p:attrName>style.visibility</p:attrName>
                                        </p:attrNameLst>
                                      </p:cBhvr>
                                      <p:to>
                                        <p:strVal val="visible"/>
                                      </p:to>
                                    </p:set>
                                    <p:animEffect filter="fade" transition="in">
                                      <p:cBhvr>
                                        <p:cTn dur="1000"/>
                                        <p:tgtEl>
                                          <p:spTgt spid="617"/>
                                        </p:tgtEl>
                                      </p:cBhvr>
                                    </p:animEffect>
                                  </p:childTnLst>
                                </p:cTn>
                              </p:par>
                              <p:par>
                                <p:cTn fill="hold" nodeType="withEffect" presetClass="entr" presetID="10" presetSubtype="0">
                                  <p:stCondLst>
                                    <p:cond delay="0"/>
                                  </p:stCondLst>
                                  <p:childTnLst>
                                    <p:set>
                                      <p:cBhvr>
                                        <p:cTn dur="1" fill="hold">
                                          <p:stCondLst>
                                            <p:cond delay="0"/>
                                          </p:stCondLst>
                                        </p:cTn>
                                        <p:tgtEl>
                                          <p:spTgt spid="618"/>
                                        </p:tgtEl>
                                        <p:attrNameLst>
                                          <p:attrName>style.visibility</p:attrName>
                                        </p:attrNameLst>
                                      </p:cBhvr>
                                      <p:to>
                                        <p:strVal val="visible"/>
                                      </p:to>
                                    </p:set>
                                    <p:animEffect filter="fade" transition="in">
                                      <p:cBhvr>
                                        <p:cTn dur="1000"/>
                                        <p:tgtEl>
                                          <p:spTgt spid="6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6"/>
                                        </p:tgtEl>
                                        <p:attrNameLst>
                                          <p:attrName>style.visibility</p:attrName>
                                        </p:attrNameLst>
                                      </p:cBhvr>
                                      <p:to>
                                        <p:strVal val="visible"/>
                                      </p:to>
                                    </p:set>
                                    <p:animEffect filter="fade" transition="in">
                                      <p:cBhvr>
                                        <p:cTn dur="1000"/>
                                        <p:tgtEl>
                                          <p:spTgt spid="6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3"/>
                                        </p:tgtEl>
                                        <p:attrNameLst>
                                          <p:attrName>style.visibility</p:attrName>
                                        </p:attrNameLst>
                                      </p:cBhvr>
                                      <p:to>
                                        <p:strVal val="visible"/>
                                      </p:to>
                                    </p:set>
                                    <p:animEffect filter="fade" transition="in">
                                      <p:cBhvr>
                                        <p:cTn dur="1000"/>
                                        <p:tgtEl>
                                          <p:spTgt spid="6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78"/>
          <p:cNvSpPr/>
          <p:nvPr/>
        </p:nvSpPr>
        <p:spPr>
          <a:xfrm>
            <a:off x="4579075" y="0"/>
            <a:ext cx="45249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78"/>
          <p:cNvSpPr txBox="1"/>
          <p:nvPr/>
        </p:nvSpPr>
        <p:spPr>
          <a:xfrm>
            <a:off x="319475" y="356125"/>
            <a:ext cx="45249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ews Cycle"/>
                <a:ea typeface="News Cycle"/>
                <a:cs typeface="News Cycle"/>
                <a:sym typeface="News Cycle"/>
              </a:rPr>
              <a:t>What We Picked!</a:t>
            </a:r>
            <a:endParaRPr b="1" sz="1800">
              <a:latin typeface="News Cycle"/>
              <a:ea typeface="News Cycle"/>
              <a:cs typeface="News Cycle"/>
              <a:sym typeface="News Cycle"/>
            </a:endParaRPr>
          </a:p>
        </p:txBody>
      </p:sp>
      <p:pic>
        <p:nvPicPr>
          <p:cNvPr id="625" name="Google Shape;625;p78"/>
          <p:cNvPicPr preferRelativeResize="0"/>
          <p:nvPr/>
        </p:nvPicPr>
        <p:blipFill>
          <a:blip r:embed="rId3">
            <a:alphaModFix/>
          </a:blip>
          <a:stretch>
            <a:fillRect/>
          </a:stretch>
        </p:blipFill>
        <p:spPr>
          <a:xfrm>
            <a:off x="319475" y="1447475"/>
            <a:ext cx="4033476" cy="2473173"/>
          </a:xfrm>
          <a:prstGeom prst="rect">
            <a:avLst/>
          </a:prstGeom>
          <a:noFill/>
          <a:ln>
            <a:noFill/>
          </a:ln>
        </p:spPr>
      </p:pic>
      <p:sp>
        <p:nvSpPr>
          <p:cNvPr id="626" name="Google Shape;626;p78"/>
          <p:cNvSpPr txBox="1"/>
          <p:nvPr/>
        </p:nvSpPr>
        <p:spPr>
          <a:xfrm>
            <a:off x="5341525" y="121625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ews Cycle"/>
                <a:ea typeface="News Cycle"/>
                <a:cs typeface="News Cycle"/>
                <a:sym typeface="News Cycle"/>
              </a:rPr>
              <a:t>We Picked Design Prototype 1</a:t>
            </a:r>
            <a:endParaRPr b="1" sz="1800">
              <a:latin typeface="News Cycle"/>
              <a:ea typeface="News Cycle"/>
              <a:cs typeface="News Cycle"/>
              <a:sym typeface="News Cycle"/>
            </a:endParaRPr>
          </a:p>
          <a:p>
            <a:pPr indent="0" lvl="0" marL="0" rtl="0" algn="l">
              <a:spcBef>
                <a:spcPts val="0"/>
              </a:spcBef>
              <a:spcAft>
                <a:spcPts val="0"/>
              </a:spcAft>
              <a:buNone/>
            </a:pPr>
            <a:r>
              <a:t/>
            </a:r>
            <a:endParaRPr b="1" sz="1600">
              <a:latin typeface="News Cycle"/>
              <a:ea typeface="News Cycle"/>
              <a:cs typeface="News Cycle"/>
              <a:sym typeface="News Cycle"/>
            </a:endParaRPr>
          </a:p>
          <a:p>
            <a:pPr indent="-215900" lvl="0" marL="171450" rtl="0" algn="l">
              <a:spcBef>
                <a:spcPts val="0"/>
              </a:spcBef>
              <a:spcAft>
                <a:spcPts val="0"/>
              </a:spcAft>
              <a:buSzPts val="1600"/>
              <a:buFont typeface="News Cycle"/>
              <a:buChar char="●"/>
            </a:pPr>
            <a:r>
              <a:rPr lang="en" sz="1600">
                <a:latin typeface="News Cycle"/>
                <a:ea typeface="News Cycle"/>
                <a:cs typeface="News Cycle"/>
                <a:sym typeface="News Cycle"/>
              </a:rPr>
              <a:t>Easier to understand information architecture while accomplishing all the tasks/capabilities we need to address</a:t>
            </a:r>
            <a:endParaRPr sz="1600">
              <a:latin typeface="News Cycle"/>
              <a:ea typeface="News Cycle"/>
              <a:cs typeface="News Cycle"/>
              <a:sym typeface="News Cycle"/>
            </a:endParaRPr>
          </a:p>
          <a:p>
            <a:pPr indent="0" lvl="0" marL="0" rtl="0" algn="l">
              <a:spcBef>
                <a:spcPts val="0"/>
              </a:spcBef>
              <a:spcAft>
                <a:spcPts val="0"/>
              </a:spcAft>
              <a:buNone/>
            </a:pPr>
            <a:r>
              <a:t/>
            </a:r>
            <a:endParaRPr sz="800">
              <a:latin typeface="News Cycle"/>
              <a:ea typeface="News Cycle"/>
              <a:cs typeface="News Cycle"/>
              <a:sym typeface="News Cycle"/>
            </a:endParaRPr>
          </a:p>
          <a:p>
            <a:pPr indent="-215900" lvl="0" marL="171450" rtl="0" algn="l">
              <a:spcBef>
                <a:spcPts val="0"/>
              </a:spcBef>
              <a:spcAft>
                <a:spcPts val="0"/>
              </a:spcAft>
              <a:buSzPts val="1600"/>
              <a:buFont typeface="News Cycle"/>
              <a:buChar char="●"/>
            </a:pPr>
            <a:r>
              <a:rPr lang="en" sz="1600">
                <a:latin typeface="News Cycle"/>
                <a:ea typeface="News Cycle"/>
                <a:cs typeface="News Cycle"/>
                <a:sym typeface="News Cycle"/>
              </a:rPr>
              <a:t>More feasible within time frame, easier to test</a:t>
            </a:r>
            <a:endParaRPr sz="1600">
              <a:latin typeface="News Cycle"/>
              <a:ea typeface="News Cycle"/>
              <a:cs typeface="News Cycle"/>
              <a:sym typeface="News Cycle"/>
            </a:endParaRPr>
          </a:p>
          <a:p>
            <a:pPr indent="0" lvl="0" marL="0" rtl="0" algn="l">
              <a:spcBef>
                <a:spcPts val="0"/>
              </a:spcBef>
              <a:spcAft>
                <a:spcPts val="0"/>
              </a:spcAft>
              <a:buNone/>
            </a:pPr>
            <a:r>
              <a:t/>
            </a:r>
            <a:endParaRPr sz="800">
              <a:latin typeface="News Cycle"/>
              <a:ea typeface="News Cycle"/>
              <a:cs typeface="News Cycle"/>
              <a:sym typeface="News Cycle"/>
            </a:endParaRPr>
          </a:p>
          <a:p>
            <a:pPr indent="-215900" lvl="0" marL="171450" rtl="0" algn="l">
              <a:spcBef>
                <a:spcPts val="0"/>
              </a:spcBef>
              <a:spcAft>
                <a:spcPts val="0"/>
              </a:spcAft>
              <a:buSzPts val="1600"/>
              <a:buFont typeface="News Cycle"/>
              <a:buChar char="●"/>
            </a:pPr>
            <a:r>
              <a:rPr lang="en" sz="1600">
                <a:latin typeface="News Cycle"/>
                <a:ea typeface="News Cycle"/>
                <a:cs typeface="News Cycle"/>
                <a:sym typeface="News Cycle"/>
              </a:rPr>
              <a:t>Likely more accessible for YAs</a:t>
            </a:r>
            <a:endParaRPr sz="1600">
              <a:latin typeface="News Cycle"/>
              <a:ea typeface="News Cycle"/>
              <a:cs typeface="News Cycle"/>
              <a:sym typeface="News Cycle"/>
            </a:endParaRPr>
          </a:p>
          <a:p>
            <a:pPr indent="0" lvl="0" marL="45720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6"/>
                                        </p:tgtEl>
                                        <p:attrNameLst>
                                          <p:attrName>style.visibility</p:attrName>
                                        </p:attrNameLst>
                                      </p:cBhvr>
                                      <p:to>
                                        <p:strVal val="visible"/>
                                      </p:to>
                                    </p:set>
                                    <p:animEffect filter="fade" transition="in">
                                      <p:cBhvr>
                                        <p:cTn dur="1000"/>
                                        <p:tgtEl>
                                          <p:spTgt spid="6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79"/>
          <p:cNvSpPr/>
          <p:nvPr/>
        </p:nvSpPr>
        <p:spPr>
          <a:xfrm>
            <a:off x="5151925" y="4603550"/>
            <a:ext cx="3950700" cy="18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79"/>
          <p:cNvSpPr/>
          <p:nvPr/>
        </p:nvSpPr>
        <p:spPr>
          <a:xfrm>
            <a:off x="5193350" y="0"/>
            <a:ext cx="3950700" cy="4769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79"/>
          <p:cNvSpPr txBox="1"/>
          <p:nvPr>
            <p:ph idx="12" type="sldNum"/>
          </p:nvPr>
        </p:nvSpPr>
        <p:spPr>
          <a:xfrm>
            <a:off x="8603825" y="4730500"/>
            <a:ext cx="349200" cy="2799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634" name="Google Shape;634;p79"/>
          <p:cNvSpPr txBox="1"/>
          <p:nvPr>
            <p:ph type="title"/>
          </p:nvPr>
        </p:nvSpPr>
        <p:spPr>
          <a:xfrm>
            <a:off x="855300" y="659450"/>
            <a:ext cx="66021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Experiment Participants</a:t>
            </a:r>
            <a:endParaRPr/>
          </a:p>
        </p:txBody>
      </p:sp>
      <p:sp>
        <p:nvSpPr>
          <p:cNvPr id="635" name="Google Shape;635;p79"/>
          <p:cNvSpPr txBox="1"/>
          <p:nvPr>
            <p:ph idx="1" type="body"/>
          </p:nvPr>
        </p:nvSpPr>
        <p:spPr>
          <a:xfrm>
            <a:off x="855300" y="1353950"/>
            <a:ext cx="4478700" cy="3284700"/>
          </a:xfrm>
          <a:prstGeom prst="rect">
            <a:avLst/>
          </a:prstGeom>
        </p:spPr>
        <p:txBody>
          <a:bodyPr anchorCtr="0" anchor="t" bIns="0" lIns="0" spcFirstLastPara="1" rIns="0" wrap="square" tIns="0">
            <a:noAutofit/>
          </a:bodyPr>
          <a:lstStyle/>
          <a:p>
            <a:pPr indent="-355600" lvl="0" marL="457200" rtl="0" algn="l">
              <a:spcBef>
                <a:spcPts val="600"/>
              </a:spcBef>
              <a:spcAft>
                <a:spcPts val="0"/>
              </a:spcAft>
              <a:buSzPts val="2000"/>
              <a:buChar char="•"/>
            </a:pPr>
            <a:r>
              <a:rPr lang="en" sz="2000"/>
              <a:t>A variety of </a:t>
            </a:r>
            <a:r>
              <a:rPr b="1" lang="en" sz="2000"/>
              <a:t>young adults</a:t>
            </a:r>
            <a:r>
              <a:rPr lang="en" sz="2000"/>
              <a:t> who </a:t>
            </a:r>
            <a:r>
              <a:rPr b="1" lang="en" sz="2000"/>
              <a:t>want more information</a:t>
            </a:r>
            <a:r>
              <a:rPr lang="en" sz="2000"/>
              <a:t> about their health insurance plan</a:t>
            </a:r>
            <a:endParaRPr sz="2000"/>
          </a:p>
          <a:p>
            <a:pPr indent="0" lvl="0" marL="457200" rtl="0" algn="l">
              <a:spcBef>
                <a:spcPts val="600"/>
              </a:spcBef>
              <a:spcAft>
                <a:spcPts val="0"/>
              </a:spcAft>
              <a:buNone/>
            </a:pPr>
            <a:r>
              <a:t/>
            </a:r>
            <a:endParaRPr sz="400"/>
          </a:p>
          <a:p>
            <a:pPr indent="-355600" lvl="0" marL="457200" rtl="0" algn="l">
              <a:spcBef>
                <a:spcPts val="600"/>
              </a:spcBef>
              <a:spcAft>
                <a:spcPts val="0"/>
              </a:spcAft>
              <a:buSzPts val="2000"/>
              <a:buChar char="•"/>
            </a:pPr>
            <a:r>
              <a:rPr lang="en" sz="2000"/>
              <a:t>Key difference: levels of familiarity with technology and </a:t>
            </a:r>
            <a:r>
              <a:rPr b="1" lang="en" sz="2000"/>
              <a:t>interaction with healthcare system</a:t>
            </a:r>
            <a:endParaRPr sz="2000"/>
          </a:p>
          <a:p>
            <a:pPr indent="0" lvl="0" marL="0" rtl="0" algn="l">
              <a:spcBef>
                <a:spcPts val="600"/>
              </a:spcBef>
              <a:spcAft>
                <a:spcPts val="0"/>
              </a:spcAft>
              <a:buNone/>
            </a:pPr>
            <a:r>
              <a:t/>
            </a:r>
            <a:endParaRPr sz="1400"/>
          </a:p>
        </p:txBody>
      </p:sp>
      <p:sp>
        <p:nvSpPr>
          <p:cNvPr id="636" name="Google Shape;636;p79"/>
          <p:cNvSpPr/>
          <p:nvPr/>
        </p:nvSpPr>
        <p:spPr>
          <a:xfrm>
            <a:off x="5193350" y="44375"/>
            <a:ext cx="5095200" cy="4838400"/>
          </a:xfrm>
          <a:prstGeom prst="ellipse">
            <a:avLst/>
          </a:prstGeom>
          <a:solidFill>
            <a:srgbClr val="00E1FF">
              <a:alpha val="22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79"/>
          <p:cNvSpPr/>
          <p:nvPr/>
        </p:nvSpPr>
        <p:spPr>
          <a:xfrm>
            <a:off x="6079000" y="336525"/>
            <a:ext cx="1469700" cy="1427400"/>
          </a:xfrm>
          <a:prstGeom prst="ellipse">
            <a:avLst/>
          </a:prstGeom>
          <a:solidFill>
            <a:srgbClr val="00E1FF">
              <a:alpha val="22350"/>
            </a:srgbClr>
          </a:solid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1200">
                <a:latin typeface="News Cycle"/>
                <a:ea typeface="News Cycle"/>
                <a:cs typeface="News Cycle"/>
                <a:sym typeface="News Cycle"/>
              </a:rPr>
              <a:t>Boston-based </a:t>
            </a:r>
            <a:r>
              <a:rPr b="1" lang="en" sz="1200">
                <a:latin typeface="News Cycle"/>
                <a:ea typeface="News Cycle"/>
                <a:cs typeface="News Cycle"/>
                <a:sym typeface="News Cycle"/>
              </a:rPr>
              <a:t>medical student</a:t>
            </a:r>
            <a:endParaRPr b="1" sz="1200">
              <a:latin typeface="News Cycle"/>
              <a:ea typeface="News Cycle"/>
              <a:cs typeface="News Cycle"/>
              <a:sym typeface="News Cycle"/>
            </a:endParaRPr>
          </a:p>
        </p:txBody>
      </p:sp>
      <p:sp>
        <p:nvSpPr>
          <p:cNvPr id="638" name="Google Shape;638;p79"/>
          <p:cNvSpPr/>
          <p:nvPr/>
        </p:nvSpPr>
        <p:spPr>
          <a:xfrm>
            <a:off x="7548700" y="955100"/>
            <a:ext cx="1469700" cy="1427400"/>
          </a:xfrm>
          <a:prstGeom prst="ellipse">
            <a:avLst/>
          </a:prstGeom>
          <a:solidFill>
            <a:schemeClr val="accent1"/>
          </a:solidFill>
          <a:ln cap="flat" cmpd="sng" w="9525">
            <a:solidFill>
              <a:srgbClr val="00A4C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b="1" lang="en" sz="1200">
                <a:latin typeface="News Cycle"/>
                <a:ea typeface="News Cycle"/>
                <a:cs typeface="News Cycle"/>
                <a:sym typeface="News Cycle"/>
              </a:rPr>
              <a:t>New-grad engineer</a:t>
            </a:r>
            <a:r>
              <a:rPr lang="en" sz="1200">
                <a:latin typeface="News Cycle"/>
                <a:ea typeface="News Cycle"/>
                <a:cs typeface="News Cycle"/>
                <a:sym typeface="News Cycle"/>
              </a:rPr>
              <a:t> in Bay Area</a:t>
            </a:r>
            <a:endParaRPr sz="1200">
              <a:latin typeface="News Cycle"/>
              <a:ea typeface="News Cycle"/>
              <a:cs typeface="News Cycle"/>
              <a:sym typeface="News Cycle"/>
            </a:endParaRPr>
          </a:p>
        </p:txBody>
      </p:sp>
      <p:sp>
        <p:nvSpPr>
          <p:cNvPr id="639" name="Google Shape;639;p79"/>
          <p:cNvSpPr/>
          <p:nvPr/>
        </p:nvSpPr>
        <p:spPr>
          <a:xfrm>
            <a:off x="5515050" y="1748738"/>
            <a:ext cx="1469700" cy="14274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1200">
                <a:latin typeface="News Cycle"/>
                <a:ea typeface="News Cycle"/>
                <a:cs typeface="News Cycle"/>
                <a:sym typeface="News Cycle"/>
              </a:rPr>
              <a:t>Civil Engineering remote </a:t>
            </a:r>
            <a:r>
              <a:rPr b="1" lang="en" sz="1200">
                <a:latin typeface="News Cycle"/>
                <a:ea typeface="News Cycle"/>
                <a:cs typeface="News Cycle"/>
                <a:sym typeface="News Cycle"/>
              </a:rPr>
              <a:t>college senior</a:t>
            </a:r>
            <a:endParaRPr b="1" sz="1200">
              <a:latin typeface="News Cycle"/>
              <a:ea typeface="News Cycle"/>
              <a:cs typeface="News Cycle"/>
              <a:sym typeface="News Cycle"/>
            </a:endParaRPr>
          </a:p>
        </p:txBody>
      </p:sp>
      <p:sp>
        <p:nvSpPr>
          <p:cNvPr id="640" name="Google Shape;640;p79"/>
          <p:cNvSpPr/>
          <p:nvPr/>
        </p:nvSpPr>
        <p:spPr>
          <a:xfrm>
            <a:off x="7632925" y="2553400"/>
            <a:ext cx="1469700" cy="14274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b="1" lang="en" sz="1200">
                <a:latin typeface="News Cycle"/>
                <a:ea typeface="News Cycle"/>
                <a:cs typeface="News Cycle"/>
                <a:sym typeface="News Cycle"/>
              </a:rPr>
              <a:t>New-grad designer</a:t>
            </a:r>
            <a:r>
              <a:rPr lang="en" sz="1200">
                <a:latin typeface="News Cycle"/>
                <a:ea typeface="News Cycle"/>
                <a:cs typeface="News Cycle"/>
                <a:sym typeface="News Cycle"/>
              </a:rPr>
              <a:t> who started working remote</a:t>
            </a:r>
            <a:endParaRPr sz="1200">
              <a:latin typeface="News Cycle"/>
              <a:ea typeface="News Cycle"/>
              <a:cs typeface="News Cycle"/>
              <a:sym typeface="News Cycle"/>
            </a:endParaRPr>
          </a:p>
        </p:txBody>
      </p:sp>
      <p:sp>
        <p:nvSpPr>
          <p:cNvPr id="641" name="Google Shape;641;p79"/>
          <p:cNvSpPr/>
          <p:nvPr/>
        </p:nvSpPr>
        <p:spPr>
          <a:xfrm>
            <a:off x="6163225" y="3176150"/>
            <a:ext cx="1469700" cy="14274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1200">
                <a:latin typeface="News Cycle"/>
                <a:ea typeface="News Cycle"/>
                <a:cs typeface="News Cycle"/>
                <a:sym typeface="News Cycle"/>
              </a:rPr>
              <a:t>College student with </a:t>
            </a:r>
            <a:r>
              <a:rPr b="1" lang="en" sz="1200">
                <a:latin typeface="News Cycle"/>
                <a:ea typeface="News Cycle"/>
                <a:cs typeface="News Cycle"/>
                <a:sym typeface="News Cycle"/>
              </a:rPr>
              <a:t>specific healthcare</a:t>
            </a:r>
            <a:r>
              <a:rPr lang="en" sz="1200">
                <a:latin typeface="News Cycle"/>
                <a:ea typeface="News Cycle"/>
                <a:cs typeface="News Cycle"/>
                <a:sym typeface="News Cycle"/>
              </a:rPr>
              <a:t> </a:t>
            </a:r>
            <a:r>
              <a:rPr b="1" lang="en" sz="1200">
                <a:latin typeface="News Cycle"/>
                <a:ea typeface="News Cycle"/>
                <a:cs typeface="News Cycle"/>
                <a:sym typeface="News Cycle"/>
              </a:rPr>
              <a:t>needs</a:t>
            </a:r>
            <a:endParaRPr b="1" sz="1200">
              <a:latin typeface="News Cycle"/>
              <a:ea typeface="News Cycle"/>
              <a:cs typeface="News Cycle"/>
              <a:sym typeface="News Cyc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gtEl>
                                        <p:attrNameLst>
                                          <p:attrName>style.visibility</p:attrName>
                                        </p:attrNameLst>
                                      </p:cBhvr>
                                      <p:to>
                                        <p:strVal val="visible"/>
                                      </p:to>
                                    </p:set>
                                    <p:animEffect filter="fade" transition="in">
                                      <p:cBhvr>
                                        <p:cTn dur="1000"/>
                                        <p:tgtEl>
                                          <p:spTgt spid="637"/>
                                        </p:tgtEl>
                                      </p:cBhvr>
                                    </p:animEffect>
                                  </p:childTnLst>
                                </p:cTn>
                              </p:par>
                              <p:par>
                                <p:cTn fill="hold" nodeType="withEffect" presetClass="entr" presetID="10" presetSubtype="0">
                                  <p:stCondLst>
                                    <p:cond delay="0"/>
                                  </p:stCondLst>
                                  <p:childTnLst>
                                    <p:set>
                                      <p:cBhvr>
                                        <p:cTn dur="1" fill="hold">
                                          <p:stCondLst>
                                            <p:cond delay="0"/>
                                          </p:stCondLst>
                                        </p:cTn>
                                        <p:tgtEl>
                                          <p:spTgt spid="638"/>
                                        </p:tgtEl>
                                        <p:attrNameLst>
                                          <p:attrName>style.visibility</p:attrName>
                                        </p:attrNameLst>
                                      </p:cBhvr>
                                      <p:to>
                                        <p:strVal val="visible"/>
                                      </p:to>
                                    </p:set>
                                    <p:animEffect filter="fade" transition="in">
                                      <p:cBhvr>
                                        <p:cTn dur="1000"/>
                                        <p:tgtEl>
                                          <p:spTgt spid="638"/>
                                        </p:tgtEl>
                                      </p:cBhvr>
                                    </p:animEffect>
                                  </p:childTnLst>
                                </p:cTn>
                              </p:par>
                              <p:par>
                                <p:cTn fill="hold" nodeType="withEffect" presetClass="entr" presetID="10" presetSubtype="0">
                                  <p:stCondLst>
                                    <p:cond delay="0"/>
                                  </p:stCondLst>
                                  <p:childTnLst>
                                    <p:set>
                                      <p:cBhvr>
                                        <p:cTn dur="1" fill="hold">
                                          <p:stCondLst>
                                            <p:cond delay="0"/>
                                          </p:stCondLst>
                                        </p:cTn>
                                        <p:tgtEl>
                                          <p:spTgt spid="639"/>
                                        </p:tgtEl>
                                        <p:attrNameLst>
                                          <p:attrName>style.visibility</p:attrName>
                                        </p:attrNameLst>
                                      </p:cBhvr>
                                      <p:to>
                                        <p:strVal val="visible"/>
                                      </p:to>
                                    </p:set>
                                    <p:animEffect filter="fade" transition="in">
                                      <p:cBhvr>
                                        <p:cTn dur="1000"/>
                                        <p:tgtEl>
                                          <p:spTgt spid="639"/>
                                        </p:tgtEl>
                                      </p:cBhvr>
                                    </p:animEffect>
                                  </p:childTnLst>
                                </p:cTn>
                              </p:par>
                              <p:par>
                                <p:cTn fill="hold" nodeType="withEffect" presetClass="entr" presetID="10" presetSubtype="0">
                                  <p:stCondLst>
                                    <p:cond delay="0"/>
                                  </p:stCondLst>
                                  <p:childTnLst>
                                    <p:set>
                                      <p:cBhvr>
                                        <p:cTn dur="1" fill="hold">
                                          <p:stCondLst>
                                            <p:cond delay="0"/>
                                          </p:stCondLst>
                                        </p:cTn>
                                        <p:tgtEl>
                                          <p:spTgt spid="640"/>
                                        </p:tgtEl>
                                        <p:attrNameLst>
                                          <p:attrName>style.visibility</p:attrName>
                                        </p:attrNameLst>
                                      </p:cBhvr>
                                      <p:to>
                                        <p:strVal val="visible"/>
                                      </p:to>
                                    </p:set>
                                    <p:animEffect filter="fade" transition="in">
                                      <p:cBhvr>
                                        <p:cTn dur="1000"/>
                                        <p:tgtEl>
                                          <p:spTgt spid="640"/>
                                        </p:tgtEl>
                                      </p:cBhvr>
                                    </p:animEffect>
                                  </p:childTnLst>
                                </p:cTn>
                              </p:par>
                              <p:par>
                                <p:cTn fill="hold" nodeType="withEffect" presetClass="entr" presetID="10" presetSubtype="0">
                                  <p:stCondLst>
                                    <p:cond delay="0"/>
                                  </p:stCondLst>
                                  <p:childTnLst>
                                    <p:set>
                                      <p:cBhvr>
                                        <p:cTn dur="1" fill="hold">
                                          <p:stCondLst>
                                            <p:cond delay="0"/>
                                          </p:stCondLst>
                                        </p:cTn>
                                        <p:tgtEl>
                                          <p:spTgt spid="641"/>
                                        </p:tgtEl>
                                        <p:attrNameLst>
                                          <p:attrName>style.visibility</p:attrName>
                                        </p:attrNameLst>
                                      </p:cBhvr>
                                      <p:to>
                                        <p:strVal val="visible"/>
                                      </p:to>
                                    </p:set>
                                    <p:animEffect filter="fade" transition="in">
                                      <p:cBhvr>
                                        <p:cTn dur="1000"/>
                                        <p:tgtEl>
                                          <p:spTgt spid="6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80"/>
          <p:cNvSpPr txBox="1"/>
          <p:nvPr/>
        </p:nvSpPr>
        <p:spPr>
          <a:xfrm>
            <a:off x="319475" y="356125"/>
            <a:ext cx="45249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ews Cycle"/>
                <a:ea typeface="News Cycle"/>
                <a:cs typeface="News Cycle"/>
                <a:sym typeface="News Cycle"/>
              </a:rPr>
              <a:t>Procedure</a:t>
            </a:r>
            <a:endParaRPr b="1" sz="1800">
              <a:latin typeface="News Cycle"/>
              <a:ea typeface="News Cycle"/>
              <a:cs typeface="News Cycle"/>
              <a:sym typeface="News Cycle"/>
            </a:endParaRPr>
          </a:p>
        </p:txBody>
      </p:sp>
      <p:pic>
        <p:nvPicPr>
          <p:cNvPr id="647" name="Google Shape;647;p80"/>
          <p:cNvPicPr preferRelativeResize="0"/>
          <p:nvPr/>
        </p:nvPicPr>
        <p:blipFill>
          <a:blip r:embed="rId3">
            <a:alphaModFix/>
          </a:blip>
          <a:stretch>
            <a:fillRect/>
          </a:stretch>
        </p:blipFill>
        <p:spPr>
          <a:xfrm>
            <a:off x="774250" y="1470200"/>
            <a:ext cx="3696875" cy="3216281"/>
          </a:xfrm>
          <a:prstGeom prst="rect">
            <a:avLst/>
          </a:prstGeom>
          <a:noFill/>
          <a:ln>
            <a:noFill/>
          </a:ln>
        </p:spPr>
      </p:pic>
      <p:pic>
        <p:nvPicPr>
          <p:cNvPr descr="File:Figma-logo.svg - Wikimedia Commons" id="648" name="Google Shape;648;p80"/>
          <p:cNvPicPr preferRelativeResize="0"/>
          <p:nvPr/>
        </p:nvPicPr>
        <p:blipFill>
          <a:blip r:embed="rId4">
            <a:alphaModFix/>
          </a:blip>
          <a:stretch>
            <a:fillRect/>
          </a:stretch>
        </p:blipFill>
        <p:spPr>
          <a:xfrm>
            <a:off x="5521325" y="1470188"/>
            <a:ext cx="1378575" cy="2067875"/>
          </a:xfrm>
          <a:prstGeom prst="rect">
            <a:avLst/>
          </a:prstGeom>
          <a:noFill/>
          <a:ln>
            <a:noFill/>
          </a:ln>
        </p:spPr>
      </p:pic>
      <p:pic>
        <p:nvPicPr>
          <p:cNvPr descr="Plus sign - Free signs icons" id="649" name="Google Shape;649;p80"/>
          <p:cNvPicPr preferRelativeResize="0"/>
          <p:nvPr/>
        </p:nvPicPr>
        <p:blipFill>
          <a:blip r:embed="rId5">
            <a:alphaModFix/>
          </a:blip>
          <a:stretch>
            <a:fillRect/>
          </a:stretch>
        </p:blipFill>
        <p:spPr>
          <a:xfrm>
            <a:off x="4214876" y="2147001"/>
            <a:ext cx="714250" cy="7142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53" name="Shape 653"/>
        <p:cNvGrpSpPr/>
        <p:nvPr/>
      </p:nvGrpSpPr>
      <p:grpSpPr>
        <a:xfrm>
          <a:off x="0" y="0"/>
          <a:ext cx="0" cy="0"/>
          <a:chOff x="0" y="0"/>
          <a:chExt cx="0" cy="0"/>
        </a:xfrm>
      </p:grpSpPr>
      <p:sp>
        <p:nvSpPr>
          <p:cNvPr id="654" name="Google Shape;654;p81"/>
          <p:cNvSpPr txBox="1"/>
          <p:nvPr/>
        </p:nvSpPr>
        <p:spPr>
          <a:xfrm>
            <a:off x="319475" y="356125"/>
            <a:ext cx="45249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ews Cycle"/>
                <a:ea typeface="News Cycle"/>
                <a:cs typeface="News Cycle"/>
                <a:sym typeface="News Cycle"/>
              </a:rPr>
              <a:t>Prototype description</a:t>
            </a:r>
            <a:endParaRPr b="1" sz="1800">
              <a:latin typeface="News Cycle"/>
              <a:ea typeface="News Cycle"/>
              <a:cs typeface="News Cycle"/>
              <a:sym typeface="News Cycle"/>
            </a:endParaRPr>
          </a:p>
        </p:txBody>
      </p:sp>
      <p:pic>
        <p:nvPicPr>
          <p:cNvPr id="655" name="Google Shape;655;p81"/>
          <p:cNvPicPr preferRelativeResize="0"/>
          <p:nvPr/>
        </p:nvPicPr>
        <p:blipFill>
          <a:blip r:embed="rId3">
            <a:alphaModFix/>
          </a:blip>
          <a:stretch>
            <a:fillRect/>
          </a:stretch>
        </p:blipFill>
        <p:spPr>
          <a:xfrm>
            <a:off x="548075" y="995675"/>
            <a:ext cx="8136900" cy="34377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pic>
        <p:nvPicPr>
          <p:cNvPr id="660" name="Google Shape;660;p82"/>
          <p:cNvPicPr preferRelativeResize="0"/>
          <p:nvPr/>
        </p:nvPicPr>
        <p:blipFill>
          <a:blip r:embed="rId3">
            <a:alphaModFix/>
          </a:blip>
          <a:stretch>
            <a:fillRect/>
          </a:stretch>
        </p:blipFill>
        <p:spPr>
          <a:xfrm>
            <a:off x="0" y="3759350"/>
            <a:ext cx="9144000" cy="1384150"/>
          </a:xfrm>
          <a:prstGeom prst="rect">
            <a:avLst/>
          </a:prstGeom>
          <a:noFill/>
          <a:ln>
            <a:noFill/>
          </a:ln>
        </p:spPr>
      </p:pic>
      <p:sp>
        <p:nvSpPr>
          <p:cNvPr id="661" name="Google Shape;661;p82"/>
          <p:cNvSpPr txBox="1"/>
          <p:nvPr/>
        </p:nvSpPr>
        <p:spPr>
          <a:xfrm>
            <a:off x="319475" y="356125"/>
            <a:ext cx="73971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ews Cycle"/>
                <a:ea typeface="News Cycle"/>
                <a:cs typeface="News Cycle"/>
                <a:sym typeface="News Cycle"/>
              </a:rPr>
              <a:t>Simple task: You see a response to one of your questions that has a term you aren’t sure what it means, can you find a definition for it?</a:t>
            </a:r>
            <a:endParaRPr b="1" sz="1800">
              <a:latin typeface="News Cycle"/>
              <a:ea typeface="News Cycle"/>
              <a:cs typeface="News Cycle"/>
              <a:sym typeface="News Cycle"/>
            </a:endParaRPr>
          </a:p>
          <a:p>
            <a:pPr indent="0" lvl="0" marL="0" rtl="0" algn="l">
              <a:spcBef>
                <a:spcPts val="0"/>
              </a:spcBef>
              <a:spcAft>
                <a:spcPts val="0"/>
              </a:spcAft>
              <a:buNone/>
            </a:pPr>
            <a:r>
              <a:t/>
            </a:r>
            <a:endParaRPr>
              <a:latin typeface="News Cycle"/>
              <a:ea typeface="News Cycle"/>
              <a:cs typeface="News Cycle"/>
              <a:sym typeface="News Cycle"/>
            </a:endParaRPr>
          </a:p>
          <a:p>
            <a:pPr indent="0" lvl="0" marL="0" rtl="0" algn="l">
              <a:spcBef>
                <a:spcPts val="0"/>
              </a:spcBef>
              <a:spcAft>
                <a:spcPts val="0"/>
              </a:spcAft>
              <a:buNone/>
            </a:pPr>
            <a:r>
              <a:t/>
            </a:r>
            <a:endParaRPr>
              <a:latin typeface="News Cycle"/>
              <a:ea typeface="News Cycle"/>
              <a:cs typeface="News Cycle"/>
              <a:sym typeface="News Cycle"/>
            </a:endParaRPr>
          </a:p>
        </p:txBody>
      </p:sp>
      <p:sp>
        <p:nvSpPr>
          <p:cNvPr id="662" name="Google Shape;662;p82"/>
          <p:cNvSpPr txBox="1"/>
          <p:nvPr/>
        </p:nvSpPr>
        <p:spPr>
          <a:xfrm>
            <a:off x="705450" y="3906625"/>
            <a:ext cx="7733100" cy="757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latin typeface="Proxima Nova"/>
                <a:ea typeface="Proxima Nova"/>
                <a:cs typeface="Proxima Nova"/>
                <a:sym typeface="Proxima Nova"/>
              </a:rPr>
              <a:t>Finding &amp; Results:</a:t>
            </a:r>
            <a:endParaRPr sz="1700">
              <a:latin typeface="Proxima Nova"/>
              <a:ea typeface="Proxima Nova"/>
              <a:cs typeface="Proxima Nova"/>
              <a:sym typeface="Proxima Nova"/>
            </a:endParaRPr>
          </a:p>
          <a:p>
            <a:pPr indent="-336550" lvl="0" marL="457200" rtl="0" algn="l">
              <a:lnSpc>
                <a:spcPct val="115000"/>
              </a:lnSpc>
              <a:spcBef>
                <a:spcPts val="0"/>
              </a:spcBef>
              <a:spcAft>
                <a:spcPts val="0"/>
              </a:spcAft>
              <a:buSzPts val="1700"/>
              <a:buFont typeface="Proxima Nova"/>
              <a:buChar char="●"/>
            </a:pPr>
            <a:r>
              <a:rPr b="1" lang="en" sz="1700">
                <a:latin typeface="Proxima Nova"/>
                <a:ea typeface="Proxima Nova"/>
                <a:cs typeface="Proxima Nova"/>
                <a:sym typeface="Proxima Nova"/>
              </a:rPr>
              <a:t>People </a:t>
            </a:r>
            <a:r>
              <a:rPr b="1" i="1" lang="en" sz="1700">
                <a:latin typeface="Proxima Nova"/>
                <a:ea typeface="Proxima Nova"/>
                <a:cs typeface="Proxima Nova"/>
                <a:sym typeface="Proxima Nova"/>
              </a:rPr>
              <a:t>loved</a:t>
            </a:r>
            <a:r>
              <a:rPr b="1" lang="en" sz="1700">
                <a:latin typeface="Proxima Nova"/>
                <a:ea typeface="Proxima Nova"/>
                <a:cs typeface="Proxima Nova"/>
                <a:sym typeface="Proxima Nova"/>
              </a:rPr>
              <a:t> the hyperlinks</a:t>
            </a:r>
            <a:endParaRPr b="1" sz="1700">
              <a:latin typeface="Proxima Nova"/>
              <a:ea typeface="Proxima Nova"/>
              <a:cs typeface="Proxima Nova"/>
              <a:sym typeface="Proxima Nova"/>
            </a:endParaRPr>
          </a:p>
          <a:p>
            <a:pPr indent="-336550" lvl="0" marL="457200" rtl="0" algn="l">
              <a:lnSpc>
                <a:spcPct val="115000"/>
              </a:lnSpc>
              <a:spcBef>
                <a:spcPts val="0"/>
              </a:spcBef>
              <a:spcAft>
                <a:spcPts val="0"/>
              </a:spcAft>
              <a:buSzPts val="1700"/>
              <a:buFont typeface="Proxima Nova"/>
              <a:buChar char="●"/>
            </a:pPr>
            <a:r>
              <a:rPr lang="en" sz="1700">
                <a:latin typeface="Proxima Nova"/>
                <a:ea typeface="Proxima Nova"/>
                <a:cs typeface="Proxima Nova"/>
                <a:sym typeface="Proxima Nova"/>
              </a:rPr>
              <a:t>Excited to have a place to find out </a:t>
            </a:r>
            <a:r>
              <a:rPr b="1" lang="en" sz="1700">
                <a:latin typeface="Proxima Nova"/>
                <a:ea typeface="Proxima Nova"/>
                <a:cs typeface="Proxima Nova"/>
                <a:sym typeface="Proxima Nova"/>
              </a:rPr>
              <a:t>answers to “dumb questions”</a:t>
            </a:r>
            <a:endParaRPr b="1" sz="1700">
              <a:latin typeface="Proxima Nova"/>
              <a:ea typeface="Proxima Nova"/>
              <a:cs typeface="Proxima Nova"/>
              <a:sym typeface="Proxima Nova"/>
            </a:endParaRPr>
          </a:p>
          <a:p>
            <a:pPr indent="0" lvl="0" marL="0" rtl="0" algn="l">
              <a:spcBef>
                <a:spcPts val="0"/>
              </a:spcBef>
              <a:spcAft>
                <a:spcPts val="0"/>
              </a:spcAft>
              <a:buNone/>
            </a:pPr>
            <a:r>
              <a:t/>
            </a:r>
            <a:endParaRPr sz="1500"/>
          </a:p>
        </p:txBody>
      </p:sp>
      <p:pic>
        <p:nvPicPr>
          <p:cNvPr id="663" name="Google Shape;663;p82"/>
          <p:cNvPicPr preferRelativeResize="0"/>
          <p:nvPr/>
        </p:nvPicPr>
        <p:blipFill>
          <a:blip r:embed="rId4">
            <a:alphaModFix/>
          </a:blip>
          <a:stretch>
            <a:fillRect/>
          </a:stretch>
        </p:blipFill>
        <p:spPr>
          <a:xfrm>
            <a:off x="303683" y="1345675"/>
            <a:ext cx="8607442" cy="208908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2"/>
                                        </p:tgtEl>
                                        <p:attrNameLst>
                                          <p:attrName>style.visibility</p:attrName>
                                        </p:attrNameLst>
                                      </p:cBhvr>
                                      <p:to>
                                        <p:strVal val="visible"/>
                                      </p:to>
                                    </p:set>
                                    <p:animEffect filter="fade" transition="in">
                                      <p:cBhvr>
                                        <p:cTn dur="1000"/>
                                        <p:tgtEl>
                                          <p:spTgt spid="6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pic>
        <p:nvPicPr>
          <p:cNvPr id="668" name="Google Shape;668;p83"/>
          <p:cNvPicPr preferRelativeResize="0"/>
          <p:nvPr/>
        </p:nvPicPr>
        <p:blipFill>
          <a:blip r:embed="rId3">
            <a:alphaModFix/>
          </a:blip>
          <a:stretch>
            <a:fillRect/>
          </a:stretch>
        </p:blipFill>
        <p:spPr>
          <a:xfrm>
            <a:off x="1174885" y="749000"/>
            <a:ext cx="6604088" cy="1611225"/>
          </a:xfrm>
          <a:prstGeom prst="rect">
            <a:avLst/>
          </a:prstGeom>
          <a:noFill/>
          <a:ln>
            <a:noFill/>
          </a:ln>
        </p:spPr>
      </p:pic>
      <p:pic>
        <p:nvPicPr>
          <p:cNvPr id="669" name="Google Shape;669;p83"/>
          <p:cNvPicPr preferRelativeResize="0"/>
          <p:nvPr/>
        </p:nvPicPr>
        <p:blipFill rotWithShape="1">
          <a:blip r:embed="rId4">
            <a:alphaModFix/>
          </a:blip>
          <a:srcRect b="0" l="0" r="0" t="5535"/>
          <a:stretch/>
        </p:blipFill>
        <p:spPr>
          <a:xfrm>
            <a:off x="662101" y="2224550"/>
            <a:ext cx="7629647" cy="1556500"/>
          </a:xfrm>
          <a:prstGeom prst="rect">
            <a:avLst/>
          </a:prstGeom>
          <a:noFill/>
          <a:ln>
            <a:noFill/>
          </a:ln>
        </p:spPr>
      </p:pic>
      <p:pic>
        <p:nvPicPr>
          <p:cNvPr id="670" name="Google Shape;670;p83"/>
          <p:cNvPicPr preferRelativeResize="0"/>
          <p:nvPr/>
        </p:nvPicPr>
        <p:blipFill>
          <a:blip r:embed="rId5">
            <a:alphaModFix/>
          </a:blip>
          <a:stretch>
            <a:fillRect/>
          </a:stretch>
        </p:blipFill>
        <p:spPr>
          <a:xfrm>
            <a:off x="0" y="3747100"/>
            <a:ext cx="9144000" cy="1396400"/>
          </a:xfrm>
          <a:prstGeom prst="rect">
            <a:avLst/>
          </a:prstGeom>
          <a:noFill/>
          <a:ln>
            <a:noFill/>
          </a:ln>
        </p:spPr>
      </p:pic>
      <p:sp>
        <p:nvSpPr>
          <p:cNvPr id="671" name="Google Shape;671;p83"/>
          <p:cNvSpPr txBox="1"/>
          <p:nvPr/>
        </p:nvSpPr>
        <p:spPr>
          <a:xfrm>
            <a:off x="707675" y="3928950"/>
            <a:ext cx="7804200" cy="129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Proxima Nova"/>
                <a:ea typeface="Proxima Nova"/>
                <a:cs typeface="Proxima Nova"/>
                <a:sym typeface="Proxima Nova"/>
              </a:rPr>
              <a:t>Findings &amp; Results:</a:t>
            </a:r>
            <a:endParaRPr sz="1200">
              <a:latin typeface="Proxima Nova"/>
              <a:ea typeface="Proxima Nova"/>
              <a:cs typeface="Proxima Nova"/>
              <a:sym typeface="Proxima Nova"/>
            </a:endParaRPr>
          </a:p>
          <a:p>
            <a:pPr indent="-304800" lvl="0" marL="457200" rtl="0" algn="l">
              <a:spcBef>
                <a:spcPts val="0"/>
              </a:spcBef>
              <a:spcAft>
                <a:spcPts val="0"/>
              </a:spcAft>
              <a:buSzPts val="1200"/>
              <a:buFont typeface="Proxima Nova"/>
              <a:buChar char="●"/>
            </a:pPr>
            <a:r>
              <a:rPr lang="en" sz="1200">
                <a:latin typeface="Proxima Nova"/>
                <a:ea typeface="Proxima Nova"/>
                <a:cs typeface="Proxima Nova"/>
                <a:sym typeface="Proxima Nova"/>
              </a:rPr>
              <a:t>Confusion on </a:t>
            </a:r>
            <a:r>
              <a:rPr b="1" lang="en" sz="1200">
                <a:latin typeface="Proxima Nova"/>
                <a:ea typeface="Proxima Nova"/>
                <a:cs typeface="Proxima Nova"/>
                <a:sym typeface="Proxima Nova"/>
              </a:rPr>
              <a:t>where the two insurance plans came from</a:t>
            </a:r>
            <a:r>
              <a:rPr lang="en" sz="1200">
                <a:latin typeface="Proxima Nova"/>
                <a:ea typeface="Proxima Nova"/>
                <a:cs typeface="Proxima Nova"/>
                <a:sym typeface="Proxima Nova"/>
              </a:rPr>
              <a:t> (“What if I have a question on my current plan?”)</a:t>
            </a:r>
            <a:endParaRPr sz="1200">
              <a:latin typeface="Proxima Nova"/>
              <a:ea typeface="Proxima Nova"/>
              <a:cs typeface="Proxima Nova"/>
              <a:sym typeface="Proxima Nova"/>
            </a:endParaRPr>
          </a:p>
          <a:p>
            <a:pPr indent="-304800" lvl="0" marL="457200" rtl="0" algn="l">
              <a:spcBef>
                <a:spcPts val="0"/>
              </a:spcBef>
              <a:spcAft>
                <a:spcPts val="0"/>
              </a:spcAft>
              <a:buSzPts val="1200"/>
              <a:buFont typeface="Proxima Nova"/>
              <a:buChar char="●"/>
            </a:pPr>
            <a:r>
              <a:rPr lang="en" sz="1200">
                <a:latin typeface="Proxima Nova"/>
                <a:ea typeface="Proxima Nova"/>
                <a:cs typeface="Proxima Nova"/>
                <a:sym typeface="Proxima Nova"/>
              </a:rPr>
              <a:t>Confused by the extraction page</a:t>
            </a:r>
            <a:endParaRPr sz="1200">
              <a:latin typeface="Proxima Nova"/>
              <a:ea typeface="Proxima Nova"/>
              <a:cs typeface="Proxima Nova"/>
              <a:sym typeface="Proxima Nova"/>
            </a:endParaRPr>
          </a:p>
          <a:p>
            <a:pPr indent="-304800" lvl="0" marL="457200" rtl="0" algn="l">
              <a:spcBef>
                <a:spcPts val="0"/>
              </a:spcBef>
              <a:spcAft>
                <a:spcPts val="0"/>
              </a:spcAft>
              <a:buSzPts val="1200"/>
              <a:buFont typeface="Proxima Nova"/>
              <a:buChar char="●"/>
            </a:pPr>
            <a:r>
              <a:rPr b="1" lang="en" sz="1200">
                <a:latin typeface="Proxima Nova"/>
                <a:ea typeface="Proxima Nova"/>
                <a:cs typeface="Proxima Nova"/>
                <a:sym typeface="Proxima Nova"/>
              </a:rPr>
              <a:t>“What if I don’t have a PDF of my insurance plan?”</a:t>
            </a:r>
            <a:endParaRPr b="1" sz="1200">
              <a:latin typeface="Proxima Nova"/>
              <a:ea typeface="Proxima Nova"/>
              <a:cs typeface="Proxima Nova"/>
              <a:sym typeface="Proxima Nova"/>
            </a:endParaRPr>
          </a:p>
          <a:p>
            <a:pPr indent="-304800" lvl="1" marL="914400" rtl="0" algn="l">
              <a:spcBef>
                <a:spcPts val="0"/>
              </a:spcBef>
              <a:spcAft>
                <a:spcPts val="0"/>
              </a:spcAft>
              <a:buSzPts val="1200"/>
              <a:buFont typeface="Proxima Nova"/>
              <a:buChar char="○"/>
            </a:pPr>
            <a:r>
              <a:rPr lang="en" sz="1200">
                <a:latin typeface="Proxima Nova"/>
                <a:ea typeface="Proxima Nova"/>
                <a:cs typeface="Proxima Nova"/>
                <a:sym typeface="Proxima Nova"/>
              </a:rPr>
              <a:t>Users need an alternative if they don’t have a pdf of insurance</a:t>
            </a:r>
            <a:endParaRPr sz="1200">
              <a:latin typeface="Proxima Nova"/>
              <a:ea typeface="Proxima Nova"/>
              <a:cs typeface="Proxima Nova"/>
              <a:sym typeface="Proxima Nova"/>
            </a:endParaRPr>
          </a:p>
        </p:txBody>
      </p:sp>
      <p:sp>
        <p:nvSpPr>
          <p:cNvPr id="672" name="Google Shape;672;p83"/>
          <p:cNvSpPr txBox="1"/>
          <p:nvPr/>
        </p:nvSpPr>
        <p:spPr>
          <a:xfrm>
            <a:off x="319475" y="356125"/>
            <a:ext cx="84924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News Cycle"/>
                <a:ea typeface="News Cycle"/>
                <a:cs typeface="News Cycle"/>
                <a:sym typeface="News Cycle"/>
              </a:rPr>
              <a:t>Medium task: Upload the two insurance plans you’re choosing between and post a question about them</a:t>
            </a:r>
            <a:endParaRPr b="1" sz="1600">
              <a:latin typeface="News Cycle"/>
              <a:ea typeface="News Cycle"/>
              <a:cs typeface="News Cycle"/>
              <a:sym typeface="News Cycle"/>
            </a:endParaRPr>
          </a:p>
          <a:p>
            <a:pPr indent="0" lvl="0" marL="0" rtl="0" algn="l">
              <a:spcBef>
                <a:spcPts val="0"/>
              </a:spcBef>
              <a:spcAft>
                <a:spcPts val="0"/>
              </a:spcAft>
              <a:buNone/>
            </a:pPr>
            <a:r>
              <a:t/>
            </a:r>
            <a:endParaRPr>
              <a:latin typeface="News Cycle"/>
              <a:ea typeface="News Cycle"/>
              <a:cs typeface="News Cycle"/>
              <a:sym typeface="News Cycle"/>
            </a:endParaRPr>
          </a:p>
          <a:p>
            <a:pPr indent="0" lvl="0" marL="0" rtl="0" algn="l">
              <a:spcBef>
                <a:spcPts val="0"/>
              </a:spcBef>
              <a:spcAft>
                <a:spcPts val="0"/>
              </a:spcAft>
              <a:buNone/>
            </a:pPr>
            <a:r>
              <a:t/>
            </a:r>
            <a:endParaRPr>
              <a:latin typeface="News Cycle"/>
              <a:ea typeface="News Cycle"/>
              <a:cs typeface="News Cycle"/>
              <a:sym typeface="News Cycle"/>
            </a:endParaRPr>
          </a:p>
          <a:p>
            <a:pPr indent="0" lvl="0" marL="0" rtl="0" algn="l">
              <a:spcBef>
                <a:spcPts val="0"/>
              </a:spcBef>
              <a:spcAft>
                <a:spcPts val="0"/>
              </a:spcAft>
              <a:buNone/>
            </a:pPr>
            <a:r>
              <a:t/>
            </a:r>
            <a:endParaRPr>
              <a:latin typeface="News Cycle"/>
              <a:ea typeface="News Cycle"/>
              <a:cs typeface="News Cycle"/>
              <a:sym typeface="News Cyc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1"/>
                                        </p:tgtEl>
                                        <p:attrNameLst>
                                          <p:attrName>style.visibility</p:attrName>
                                        </p:attrNameLst>
                                      </p:cBhvr>
                                      <p:to>
                                        <p:strVal val="visible"/>
                                      </p:to>
                                    </p:set>
                                    <p:animEffect filter="fade" transition="in">
                                      <p:cBhvr>
                                        <p:cTn dur="1000"/>
                                        <p:tgtEl>
                                          <p:spTgt spid="6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pic>
        <p:nvPicPr>
          <p:cNvPr id="677" name="Google Shape;677;p84"/>
          <p:cNvPicPr preferRelativeResize="0"/>
          <p:nvPr/>
        </p:nvPicPr>
        <p:blipFill>
          <a:blip r:embed="rId3">
            <a:alphaModFix/>
          </a:blip>
          <a:stretch>
            <a:fillRect/>
          </a:stretch>
        </p:blipFill>
        <p:spPr>
          <a:xfrm>
            <a:off x="0" y="3716950"/>
            <a:ext cx="9144000" cy="1426550"/>
          </a:xfrm>
          <a:prstGeom prst="rect">
            <a:avLst/>
          </a:prstGeom>
          <a:noFill/>
          <a:ln>
            <a:noFill/>
          </a:ln>
        </p:spPr>
      </p:pic>
      <p:sp>
        <p:nvSpPr>
          <p:cNvPr id="678" name="Google Shape;678;p84"/>
          <p:cNvSpPr txBox="1"/>
          <p:nvPr/>
        </p:nvSpPr>
        <p:spPr>
          <a:xfrm>
            <a:off x="319475" y="356125"/>
            <a:ext cx="83139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ews Cycle"/>
                <a:ea typeface="News Cycle"/>
                <a:cs typeface="News Cycle"/>
                <a:sym typeface="News Cycle"/>
              </a:rPr>
              <a:t>Complex task: Can you go to another user’s post, comment on it and vote on a plan?</a:t>
            </a:r>
            <a:endParaRPr b="1" sz="1800">
              <a:latin typeface="News Cycle"/>
              <a:ea typeface="News Cycle"/>
              <a:cs typeface="News Cycle"/>
              <a:sym typeface="News Cycle"/>
            </a:endParaRPr>
          </a:p>
        </p:txBody>
      </p:sp>
      <p:sp>
        <p:nvSpPr>
          <p:cNvPr id="679" name="Google Shape;679;p84"/>
          <p:cNvSpPr txBox="1"/>
          <p:nvPr/>
        </p:nvSpPr>
        <p:spPr>
          <a:xfrm>
            <a:off x="611525" y="3779975"/>
            <a:ext cx="7729800" cy="13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Proxima Nova"/>
                <a:ea typeface="Proxima Nova"/>
                <a:cs typeface="Proxima Nova"/>
                <a:sym typeface="Proxima Nova"/>
              </a:rPr>
              <a:t>Findings &amp; Results:</a:t>
            </a:r>
            <a:endParaRPr sz="1500">
              <a:latin typeface="Proxima Nova"/>
              <a:ea typeface="Proxima Nova"/>
              <a:cs typeface="Proxima Nova"/>
              <a:sym typeface="Proxima Nova"/>
            </a:endParaRPr>
          </a:p>
          <a:p>
            <a:pPr indent="-323850" lvl="0" marL="457200" rtl="0" algn="l">
              <a:spcBef>
                <a:spcPts val="0"/>
              </a:spcBef>
              <a:spcAft>
                <a:spcPts val="0"/>
              </a:spcAft>
              <a:buSzPts val="1500"/>
              <a:buFont typeface="Proxima Nova"/>
              <a:buChar char="●"/>
            </a:pPr>
            <a:r>
              <a:rPr lang="en" sz="1500">
                <a:latin typeface="Proxima Nova"/>
                <a:ea typeface="Proxima Nova"/>
                <a:cs typeface="Proxima Nova"/>
                <a:sym typeface="Proxima Nova"/>
              </a:rPr>
              <a:t>Users </a:t>
            </a:r>
            <a:r>
              <a:rPr b="1" lang="en" sz="1500">
                <a:latin typeface="Proxima Nova"/>
                <a:ea typeface="Proxima Nova"/>
                <a:cs typeface="Proxima Nova"/>
                <a:sym typeface="Proxima Nova"/>
              </a:rPr>
              <a:t>don’t want unstructured feedback</a:t>
            </a:r>
            <a:r>
              <a:rPr lang="en" sz="1500">
                <a:latin typeface="Proxima Nova"/>
                <a:ea typeface="Proxima Nova"/>
                <a:cs typeface="Proxima Nova"/>
                <a:sym typeface="Proxima Nova"/>
              </a:rPr>
              <a:t> on their plan because freeform commentary is hard to parse, especially when it’s endless scrolling</a:t>
            </a:r>
            <a:endParaRPr sz="1500">
              <a:latin typeface="Proxima Nova"/>
              <a:ea typeface="Proxima Nova"/>
              <a:cs typeface="Proxima Nova"/>
              <a:sym typeface="Proxima Nova"/>
            </a:endParaRPr>
          </a:p>
          <a:p>
            <a:pPr indent="-323850" lvl="0" marL="457200" rtl="0" algn="l">
              <a:spcBef>
                <a:spcPts val="0"/>
              </a:spcBef>
              <a:spcAft>
                <a:spcPts val="0"/>
              </a:spcAft>
              <a:buSzPts val="1500"/>
              <a:buFont typeface="Proxima Nova"/>
              <a:buChar char="●"/>
            </a:pPr>
            <a:r>
              <a:rPr lang="en" sz="1500">
                <a:latin typeface="Proxima Nova"/>
                <a:ea typeface="Proxima Nova"/>
                <a:cs typeface="Proxima Nova"/>
                <a:sym typeface="Proxima Nova"/>
              </a:rPr>
              <a:t>Users are unsure as to who is commenting / voting on their plans and </a:t>
            </a:r>
            <a:r>
              <a:rPr b="1" lang="en" sz="1500">
                <a:latin typeface="Proxima Nova"/>
                <a:ea typeface="Proxima Nova"/>
                <a:cs typeface="Proxima Nova"/>
                <a:sym typeface="Proxima Nova"/>
              </a:rPr>
              <a:t>why they are credible</a:t>
            </a:r>
            <a:endParaRPr b="1" sz="1500">
              <a:latin typeface="Proxima Nova"/>
              <a:ea typeface="Proxima Nova"/>
              <a:cs typeface="Proxima Nova"/>
              <a:sym typeface="Proxima Nova"/>
            </a:endParaRPr>
          </a:p>
          <a:p>
            <a:pPr indent="0" lvl="0" marL="0" rtl="0" algn="l">
              <a:lnSpc>
                <a:spcPct val="115000"/>
              </a:lnSpc>
              <a:spcBef>
                <a:spcPts val="0"/>
              </a:spcBef>
              <a:spcAft>
                <a:spcPts val="0"/>
              </a:spcAft>
              <a:buNone/>
            </a:pPr>
            <a:r>
              <a:t/>
            </a:r>
            <a:endParaRPr b="1" sz="1100"/>
          </a:p>
          <a:p>
            <a:pPr indent="0" lvl="0" marL="0" rtl="0" algn="l">
              <a:spcBef>
                <a:spcPts val="0"/>
              </a:spcBef>
              <a:spcAft>
                <a:spcPts val="0"/>
              </a:spcAft>
              <a:buNone/>
            </a:pPr>
            <a:r>
              <a:t/>
            </a:r>
            <a:endParaRPr/>
          </a:p>
        </p:txBody>
      </p:sp>
      <p:pic>
        <p:nvPicPr>
          <p:cNvPr id="680" name="Google Shape;680;p84"/>
          <p:cNvPicPr preferRelativeResize="0"/>
          <p:nvPr/>
        </p:nvPicPr>
        <p:blipFill>
          <a:blip r:embed="rId4">
            <a:alphaModFix/>
          </a:blip>
          <a:stretch>
            <a:fillRect/>
          </a:stretch>
        </p:blipFill>
        <p:spPr>
          <a:xfrm>
            <a:off x="319475" y="1076688"/>
            <a:ext cx="8839200" cy="227551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9"/>
                                        </p:tgtEl>
                                        <p:attrNameLst>
                                          <p:attrName>style.visibility</p:attrName>
                                        </p:attrNameLst>
                                      </p:cBhvr>
                                      <p:to>
                                        <p:strVal val="visible"/>
                                      </p:to>
                                    </p:set>
                                    <p:animEffect filter="fade" transition="in">
                                      <p:cBhvr>
                                        <p:cTn dur="1000"/>
                                        <p:tgtEl>
                                          <p:spTgt spid="6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descr="GitHub - testing-library/angular-testing-library: 🦔 Simple and complete  Angular testing utilities that encourage good testing practices" id="280" name="Google Shape;280;p40"/>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281" name="Google Shape;281;p40"/>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Outline</a:t>
            </a:r>
            <a:endParaRPr sz="4800">
              <a:latin typeface="Nunito SemiBold"/>
              <a:ea typeface="Nunito SemiBold"/>
              <a:cs typeface="Nunito SemiBold"/>
              <a:sym typeface="Nunito SemiBold"/>
            </a:endParaRPr>
          </a:p>
        </p:txBody>
      </p:sp>
      <p:sp>
        <p:nvSpPr>
          <p:cNvPr id="282" name="Google Shape;282;p40"/>
          <p:cNvSpPr txBox="1"/>
          <p:nvPr>
            <p:ph idx="4294967295" type="title"/>
          </p:nvPr>
        </p:nvSpPr>
        <p:spPr>
          <a:xfrm flipH="1">
            <a:off x="2314825" y="1727150"/>
            <a:ext cx="5308500" cy="3008400"/>
          </a:xfrm>
          <a:prstGeom prst="rect">
            <a:avLst/>
          </a:prstGeom>
        </p:spPr>
        <p:txBody>
          <a:bodyPr anchorCtr="0" anchor="t" bIns="0" lIns="0" spcFirstLastPara="1" rIns="0" wrap="square" tIns="0">
            <a:noAutofit/>
          </a:bodyPr>
          <a:lstStyle/>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Sketches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Design Selection</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Task Storyboards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Low-fi Prototype</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Experiment</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Key Learnings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Appendix</a:t>
            </a:r>
            <a:endParaRPr sz="2400">
              <a:latin typeface="Nunito SemiBold"/>
              <a:ea typeface="Nunito SemiBold"/>
              <a:cs typeface="Nunito SemiBold"/>
              <a:sym typeface="Nunito SemiBo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85"/>
          <p:cNvSpPr/>
          <p:nvPr/>
        </p:nvSpPr>
        <p:spPr>
          <a:xfrm>
            <a:off x="4579075" y="0"/>
            <a:ext cx="45249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85"/>
          <p:cNvSpPr txBox="1"/>
          <p:nvPr/>
        </p:nvSpPr>
        <p:spPr>
          <a:xfrm>
            <a:off x="319475" y="356125"/>
            <a:ext cx="45249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ews Cycle"/>
                <a:ea typeface="News Cycle"/>
                <a:cs typeface="News Cycle"/>
                <a:sym typeface="News Cycle"/>
              </a:rPr>
              <a:t>Results and Brainstormed Solutions</a:t>
            </a:r>
            <a:endParaRPr b="1" sz="1800">
              <a:latin typeface="News Cycle"/>
              <a:ea typeface="News Cycle"/>
              <a:cs typeface="News Cycle"/>
              <a:sym typeface="News Cycle"/>
            </a:endParaRPr>
          </a:p>
        </p:txBody>
      </p:sp>
      <p:sp>
        <p:nvSpPr>
          <p:cNvPr id="687" name="Google Shape;687;p85"/>
          <p:cNvSpPr txBox="1"/>
          <p:nvPr/>
        </p:nvSpPr>
        <p:spPr>
          <a:xfrm>
            <a:off x="5053821" y="1735839"/>
            <a:ext cx="3575400" cy="2859300"/>
          </a:xfrm>
          <a:prstGeom prst="rect">
            <a:avLst/>
          </a:prstGeom>
          <a:noFill/>
          <a:ln>
            <a:noFill/>
          </a:ln>
        </p:spPr>
        <p:txBody>
          <a:bodyPr anchorCtr="0" anchor="t" bIns="91425" lIns="91425" spcFirstLastPara="1" rIns="91425" wrap="square" tIns="91425">
            <a:noAutofit/>
          </a:bodyPr>
          <a:lstStyle/>
          <a:p>
            <a:pPr indent="-127000" lvl="0" marL="114300" rtl="0" algn="l">
              <a:spcBef>
                <a:spcPts val="0"/>
              </a:spcBef>
              <a:spcAft>
                <a:spcPts val="0"/>
              </a:spcAft>
              <a:buSzPts val="1100"/>
              <a:buFont typeface="Proxima Nova"/>
              <a:buChar char="●"/>
            </a:pPr>
            <a:r>
              <a:rPr lang="en" sz="1100">
                <a:latin typeface="Proxima Nova"/>
                <a:ea typeface="Proxima Nova"/>
                <a:cs typeface="Proxima Nova"/>
                <a:sym typeface="Proxima Nova"/>
              </a:rPr>
              <a:t>Make the “write a question” screen flexible to allow for any number of plans</a:t>
            </a:r>
            <a:endParaRPr sz="1100">
              <a:latin typeface="Proxima Nova"/>
              <a:ea typeface="Proxima Nova"/>
              <a:cs typeface="Proxima Nova"/>
              <a:sym typeface="Proxima Nova"/>
            </a:endParaRPr>
          </a:p>
          <a:p>
            <a:pPr indent="0" lvl="0" marL="114300" rtl="0" algn="l">
              <a:spcBef>
                <a:spcPts val="0"/>
              </a:spcBef>
              <a:spcAft>
                <a:spcPts val="0"/>
              </a:spcAft>
              <a:buNone/>
            </a:pPr>
            <a:r>
              <a:t/>
            </a:r>
            <a:endParaRPr sz="1100">
              <a:latin typeface="Proxima Nova"/>
              <a:ea typeface="Proxima Nova"/>
              <a:cs typeface="Proxima Nova"/>
              <a:sym typeface="Proxima Nova"/>
            </a:endParaRPr>
          </a:p>
          <a:p>
            <a:pPr indent="-127000" lvl="0" marL="114300" rtl="0" algn="l">
              <a:spcBef>
                <a:spcPts val="0"/>
              </a:spcBef>
              <a:spcAft>
                <a:spcPts val="0"/>
              </a:spcAft>
              <a:buSzPts val="1100"/>
              <a:buFont typeface="Proxima Nova"/>
              <a:buChar char="●"/>
            </a:pPr>
            <a:r>
              <a:rPr lang="en" sz="1100">
                <a:latin typeface="Proxima Nova"/>
                <a:ea typeface="Proxima Nova"/>
                <a:cs typeface="Proxima Nova"/>
                <a:sym typeface="Proxima Nova"/>
              </a:rPr>
              <a:t>Link to an insurance provider so only need to input policy number or allow for manual typing in of values</a:t>
            </a:r>
            <a:endParaRPr sz="1100">
              <a:latin typeface="Proxima Nova"/>
              <a:ea typeface="Proxima Nova"/>
              <a:cs typeface="Proxima Nova"/>
              <a:sym typeface="Proxima Nova"/>
            </a:endParaRPr>
          </a:p>
          <a:p>
            <a:pPr indent="0" lvl="0" marL="114300" rtl="0" algn="l">
              <a:spcBef>
                <a:spcPts val="0"/>
              </a:spcBef>
              <a:spcAft>
                <a:spcPts val="0"/>
              </a:spcAft>
              <a:buNone/>
            </a:pPr>
            <a:r>
              <a:t/>
            </a:r>
            <a:endParaRPr sz="1100">
              <a:latin typeface="Proxima Nova"/>
              <a:ea typeface="Proxima Nova"/>
              <a:cs typeface="Proxima Nova"/>
              <a:sym typeface="Proxima Nova"/>
            </a:endParaRPr>
          </a:p>
          <a:p>
            <a:pPr indent="-127000" lvl="0" marL="114300" rtl="0" algn="l">
              <a:spcBef>
                <a:spcPts val="0"/>
              </a:spcBef>
              <a:spcAft>
                <a:spcPts val="0"/>
              </a:spcAft>
              <a:buSzPts val="1100"/>
              <a:buFont typeface="Proxima Nova"/>
              <a:buChar char="●"/>
            </a:pPr>
            <a:r>
              <a:rPr lang="en" sz="1100">
                <a:latin typeface="Proxima Nova"/>
                <a:ea typeface="Proxima Nova"/>
                <a:cs typeface="Proxima Nova"/>
                <a:sym typeface="Proxima Nova"/>
              </a:rPr>
              <a:t>Group comments by similarity, add ability to filter based on commenter’s demographics, health status, health insurance, etc.</a:t>
            </a:r>
            <a:endParaRPr sz="1100">
              <a:latin typeface="Proxima Nova"/>
              <a:ea typeface="Proxima Nova"/>
              <a:cs typeface="Proxima Nova"/>
              <a:sym typeface="Proxima Nova"/>
            </a:endParaRPr>
          </a:p>
          <a:p>
            <a:pPr indent="0" lvl="0" marL="114300" rtl="0" algn="l">
              <a:spcBef>
                <a:spcPts val="0"/>
              </a:spcBef>
              <a:spcAft>
                <a:spcPts val="0"/>
              </a:spcAft>
              <a:buNone/>
            </a:pPr>
            <a:r>
              <a:t/>
            </a:r>
            <a:endParaRPr sz="1100">
              <a:latin typeface="Proxima Nova"/>
              <a:ea typeface="Proxima Nova"/>
              <a:cs typeface="Proxima Nova"/>
              <a:sym typeface="Proxima Nova"/>
            </a:endParaRPr>
          </a:p>
          <a:p>
            <a:pPr indent="-127000" lvl="0" marL="114300" rtl="0" algn="l">
              <a:spcBef>
                <a:spcPts val="0"/>
              </a:spcBef>
              <a:spcAft>
                <a:spcPts val="0"/>
              </a:spcAft>
              <a:buSzPts val="1100"/>
              <a:buFont typeface="Proxima Nova"/>
              <a:buChar char="●"/>
            </a:pPr>
            <a:r>
              <a:rPr lang="en" sz="1100">
                <a:latin typeface="Proxima Nova"/>
                <a:ea typeface="Proxima Nova"/>
                <a:cs typeface="Proxima Nova"/>
                <a:sym typeface="Proxima Nova"/>
              </a:rPr>
              <a:t>Add moderators to page for fact-checking, allow people to pick who they want to review, recommend people to comment who are similar, summarize demographics of reviewers</a:t>
            </a:r>
            <a:endParaRPr sz="1100">
              <a:latin typeface="Proxima Nova"/>
              <a:ea typeface="Proxima Nova"/>
              <a:cs typeface="Proxima Nova"/>
              <a:sym typeface="Proxima Nova"/>
            </a:endParaRPr>
          </a:p>
        </p:txBody>
      </p:sp>
      <p:sp>
        <p:nvSpPr>
          <p:cNvPr id="688" name="Google Shape;688;p85"/>
          <p:cNvSpPr txBox="1"/>
          <p:nvPr>
            <p:ph idx="4294967295" type="body"/>
          </p:nvPr>
        </p:nvSpPr>
        <p:spPr>
          <a:xfrm>
            <a:off x="742400" y="1290350"/>
            <a:ext cx="3436200" cy="3987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1500"/>
              <a:t>Results</a:t>
            </a:r>
            <a:endParaRPr b="1" sz="1500"/>
          </a:p>
        </p:txBody>
      </p:sp>
      <p:sp>
        <p:nvSpPr>
          <p:cNvPr id="689" name="Google Shape;689;p85"/>
          <p:cNvSpPr txBox="1"/>
          <p:nvPr>
            <p:ph idx="4294967295" type="body"/>
          </p:nvPr>
        </p:nvSpPr>
        <p:spPr>
          <a:xfrm>
            <a:off x="5123418" y="1290350"/>
            <a:ext cx="3436200" cy="3987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1500"/>
              <a:t>Solutions</a:t>
            </a:r>
            <a:endParaRPr b="1" sz="1500"/>
          </a:p>
        </p:txBody>
      </p:sp>
      <p:sp>
        <p:nvSpPr>
          <p:cNvPr id="690" name="Google Shape;690;p85"/>
          <p:cNvSpPr txBox="1"/>
          <p:nvPr/>
        </p:nvSpPr>
        <p:spPr>
          <a:xfrm>
            <a:off x="490250" y="1735850"/>
            <a:ext cx="3940500" cy="2859300"/>
          </a:xfrm>
          <a:prstGeom prst="rect">
            <a:avLst/>
          </a:prstGeom>
          <a:noFill/>
          <a:ln>
            <a:noFill/>
          </a:ln>
        </p:spPr>
        <p:txBody>
          <a:bodyPr anchorCtr="0" anchor="t" bIns="91425" lIns="91425" spcFirstLastPara="1" rIns="91425" wrap="square" tIns="91425">
            <a:noAutofit/>
          </a:bodyPr>
          <a:lstStyle/>
          <a:p>
            <a:pPr indent="-127000" lvl="0" marL="114300" rtl="0" algn="l">
              <a:spcBef>
                <a:spcPts val="0"/>
              </a:spcBef>
              <a:spcAft>
                <a:spcPts val="0"/>
              </a:spcAft>
              <a:buSzPts val="1100"/>
              <a:buFont typeface="Proxima Nova"/>
              <a:buChar char="●"/>
            </a:pPr>
            <a:r>
              <a:rPr lang="en" sz="1100">
                <a:latin typeface="Proxima Nova"/>
                <a:ea typeface="Proxima Nova"/>
                <a:cs typeface="Proxima Nova"/>
                <a:sym typeface="Proxima Nova"/>
              </a:rPr>
              <a:t>Users need to be able to upload any number (0 - 2+) of plans and ask questions</a:t>
            </a:r>
            <a:endParaRPr sz="1100">
              <a:latin typeface="Proxima Nova"/>
              <a:ea typeface="Proxima Nova"/>
              <a:cs typeface="Proxima Nova"/>
              <a:sym typeface="Proxima Nova"/>
            </a:endParaRPr>
          </a:p>
          <a:p>
            <a:pPr indent="0" lvl="0" marL="114300" rtl="0" algn="l">
              <a:spcBef>
                <a:spcPts val="0"/>
              </a:spcBef>
              <a:spcAft>
                <a:spcPts val="0"/>
              </a:spcAft>
              <a:buNone/>
            </a:pPr>
            <a:r>
              <a:t/>
            </a:r>
            <a:endParaRPr sz="1100">
              <a:latin typeface="Proxima Nova"/>
              <a:ea typeface="Proxima Nova"/>
              <a:cs typeface="Proxima Nova"/>
              <a:sym typeface="Proxima Nova"/>
            </a:endParaRPr>
          </a:p>
          <a:p>
            <a:pPr indent="-127000" lvl="0" marL="114300" rtl="0" algn="l">
              <a:spcBef>
                <a:spcPts val="0"/>
              </a:spcBef>
              <a:spcAft>
                <a:spcPts val="0"/>
              </a:spcAft>
              <a:buSzPts val="1100"/>
              <a:buFont typeface="Proxima Nova"/>
              <a:buChar char="●"/>
            </a:pPr>
            <a:r>
              <a:rPr lang="en" sz="1100">
                <a:latin typeface="Proxima Nova"/>
                <a:ea typeface="Proxima Nova"/>
                <a:cs typeface="Proxima Nova"/>
                <a:sym typeface="Proxima Nova"/>
              </a:rPr>
              <a:t>Users need an alternative if don’t have a pdf of insurance (“what if I don’t have a PDF of my insurance plan?”)</a:t>
            </a:r>
            <a:endParaRPr sz="1100">
              <a:latin typeface="Proxima Nova"/>
              <a:ea typeface="Proxima Nova"/>
              <a:cs typeface="Proxima Nova"/>
              <a:sym typeface="Proxima Nova"/>
            </a:endParaRPr>
          </a:p>
          <a:p>
            <a:pPr indent="0" lvl="0" marL="114300" rtl="0" algn="l">
              <a:spcBef>
                <a:spcPts val="0"/>
              </a:spcBef>
              <a:spcAft>
                <a:spcPts val="0"/>
              </a:spcAft>
              <a:buNone/>
            </a:pPr>
            <a:r>
              <a:t/>
            </a:r>
            <a:endParaRPr sz="1100">
              <a:latin typeface="Proxima Nova"/>
              <a:ea typeface="Proxima Nova"/>
              <a:cs typeface="Proxima Nova"/>
              <a:sym typeface="Proxima Nova"/>
            </a:endParaRPr>
          </a:p>
          <a:p>
            <a:pPr indent="-127000" lvl="0" marL="114300" rtl="0" algn="l">
              <a:spcBef>
                <a:spcPts val="0"/>
              </a:spcBef>
              <a:spcAft>
                <a:spcPts val="0"/>
              </a:spcAft>
              <a:buSzPts val="1100"/>
              <a:buFont typeface="Proxima Nova"/>
              <a:buChar char="●"/>
            </a:pPr>
            <a:r>
              <a:rPr lang="en" sz="1100">
                <a:latin typeface="Proxima Nova"/>
                <a:ea typeface="Proxima Nova"/>
                <a:cs typeface="Proxima Nova"/>
                <a:sym typeface="Proxima Nova"/>
              </a:rPr>
              <a:t>Users don’t want unstructured feedback on their plan because freeform commentary is hard to parse, especially when it’s endless scrolling</a:t>
            </a:r>
            <a:endParaRPr sz="1100">
              <a:latin typeface="Proxima Nova"/>
              <a:ea typeface="Proxima Nova"/>
              <a:cs typeface="Proxima Nova"/>
              <a:sym typeface="Proxima Nova"/>
            </a:endParaRPr>
          </a:p>
          <a:p>
            <a:pPr indent="0" lvl="0" marL="0" rtl="0" algn="l">
              <a:spcBef>
                <a:spcPts val="0"/>
              </a:spcBef>
              <a:spcAft>
                <a:spcPts val="0"/>
              </a:spcAft>
              <a:buNone/>
            </a:pPr>
            <a:r>
              <a:t/>
            </a:r>
            <a:endParaRPr sz="1100">
              <a:latin typeface="Proxima Nova"/>
              <a:ea typeface="Proxima Nova"/>
              <a:cs typeface="Proxima Nova"/>
              <a:sym typeface="Proxima Nova"/>
            </a:endParaRPr>
          </a:p>
          <a:p>
            <a:pPr indent="-127000" lvl="0" marL="114300" rtl="0" algn="l">
              <a:spcBef>
                <a:spcPts val="0"/>
              </a:spcBef>
              <a:spcAft>
                <a:spcPts val="0"/>
              </a:spcAft>
              <a:buSzPts val="1100"/>
              <a:buFont typeface="Proxima Nova"/>
              <a:buChar char="●"/>
            </a:pPr>
            <a:r>
              <a:rPr lang="en" sz="1100">
                <a:latin typeface="Proxima Nova"/>
                <a:ea typeface="Proxima Nova"/>
                <a:cs typeface="Proxima Nova"/>
                <a:sym typeface="Proxima Nova"/>
              </a:rPr>
              <a:t>Users need to know who is commenting / voting and why they are credible</a:t>
            </a:r>
            <a:endParaRPr sz="1100">
              <a:latin typeface="Proxima Nova"/>
              <a:ea typeface="Proxima Nova"/>
              <a:cs typeface="Proxima Nova"/>
              <a:sym typeface="Proxima Nova"/>
            </a:endParaRPr>
          </a:p>
          <a:p>
            <a:pPr indent="0" lvl="0" marL="114300" rtl="0" algn="l">
              <a:spcBef>
                <a:spcPts val="0"/>
              </a:spcBef>
              <a:spcAft>
                <a:spcPts val="0"/>
              </a:spcAft>
              <a:buNone/>
            </a:pPr>
            <a:r>
              <a:t/>
            </a:r>
            <a:endParaRPr sz="1100">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0"/>
                                        </p:tgtEl>
                                        <p:attrNameLst>
                                          <p:attrName>style.visibility</p:attrName>
                                        </p:attrNameLst>
                                      </p:cBhvr>
                                      <p:to>
                                        <p:strVal val="visible"/>
                                      </p:to>
                                    </p:set>
                                    <p:animEffect filter="fade" transition="in">
                                      <p:cBhvr>
                                        <p:cTn dur="1000"/>
                                        <p:tgtEl>
                                          <p:spTgt spid="690"/>
                                        </p:tgtEl>
                                      </p:cBhvr>
                                    </p:animEffect>
                                  </p:childTnLst>
                                </p:cTn>
                              </p:par>
                              <p:par>
                                <p:cTn fill="hold" nodeType="withEffect" presetClass="entr" presetID="10" presetSubtype="0">
                                  <p:stCondLst>
                                    <p:cond delay="0"/>
                                  </p:stCondLst>
                                  <p:childTnLst>
                                    <p:set>
                                      <p:cBhvr>
                                        <p:cTn dur="1" fill="hold">
                                          <p:stCondLst>
                                            <p:cond delay="0"/>
                                          </p:stCondLst>
                                        </p:cTn>
                                        <p:tgtEl>
                                          <p:spTgt spid="688"/>
                                        </p:tgtEl>
                                        <p:attrNameLst>
                                          <p:attrName>style.visibility</p:attrName>
                                        </p:attrNameLst>
                                      </p:cBhvr>
                                      <p:to>
                                        <p:strVal val="visible"/>
                                      </p:to>
                                    </p:set>
                                    <p:animEffect filter="fade" transition="in">
                                      <p:cBhvr>
                                        <p:cTn dur="1000"/>
                                        <p:tgtEl>
                                          <p:spTgt spid="6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9"/>
                                        </p:tgtEl>
                                        <p:attrNameLst>
                                          <p:attrName>style.visibility</p:attrName>
                                        </p:attrNameLst>
                                      </p:cBhvr>
                                      <p:to>
                                        <p:strVal val="visible"/>
                                      </p:to>
                                    </p:set>
                                    <p:animEffect filter="fade" transition="in">
                                      <p:cBhvr>
                                        <p:cTn dur="1000"/>
                                        <p:tgtEl>
                                          <p:spTgt spid="689"/>
                                        </p:tgtEl>
                                      </p:cBhvr>
                                    </p:animEffect>
                                  </p:childTnLst>
                                </p:cTn>
                              </p:par>
                              <p:par>
                                <p:cTn fill="hold" nodeType="withEffect" presetClass="entr" presetID="10" presetSubtype="0">
                                  <p:stCondLst>
                                    <p:cond delay="0"/>
                                  </p:stCondLst>
                                  <p:childTnLst>
                                    <p:set>
                                      <p:cBhvr>
                                        <p:cTn dur="1" fill="hold">
                                          <p:stCondLst>
                                            <p:cond delay="0"/>
                                          </p:stCondLst>
                                        </p:cTn>
                                        <p:tgtEl>
                                          <p:spTgt spid="687"/>
                                        </p:tgtEl>
                                        <p:attrNameLst>
                                          <p:attrName>style.visibility</p:attrName>
                                        </p:attrNameLst>
                                      </p:cBhvr>
                                      <p:to>
                                        <p:strVal val="visible"/>
                                      </p:to>
                                    </p:set>
                                    <p:animEffect filter="fade" transition="in">
                                      <p:cBhvr>
                                        <p:cTn dur="1000"/>
                                        <p:tgtEl>
                                          <p:spTgt spid="6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86"/>
          <p:cNvSpPr txBox="1"/>
          <p:nvPr/>
        </p:nvSpPr>
        <p:spPr>
          <a:xfrm>
            <a:off x="319475" y="356125"/>
            <a:ext cx="45249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ews Cycle"/>
                <a:ea typeface="News Cycle"/>
                <a:cs typeface="News Cycle"/>
                <a:sym typeface="News Cycle"/>
              </a:rPr>
              <a:t>Simple Task - find the definition of a term</a:t>
            </a:r>
            <a:endParaRPr>
              <a:latin typeface="News Cycle"/>
              <a:ea typeface="News Cycle"/>
              <a:cs typeface="News Cycle"/>
              <a:sym typeface="News Cycle"/>
            </a:endParaRPr>
          </a:p>
        </p:txBody>
      </p:sp>
      <p:pic>
        <p:nvPicPr>
          <p:cNvPr id="696" name="Google Shape;696;p86"/>
          <p:cNvPicPr preferRelativeResize="0"/>
          <p:nvPr/>
        </p:nvPicPr>
        <p:blipFill>
          <a:blip r:embed="rId3">
            <a:alphaModFix/>
          </a:blip>
          <a:stretch>
            <a:fillRect/>
          </a:stretch>
        </p:blipFill>
        <p:spPr>
          <a:xfrm>
            <a:off x="490538" y="1717375"/>
            <a:ext cx="8162925" cy="19812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87"/>
          <p:cNvSpPr txBox="1"/>
          <p:nvPr/>
        </p:nvSpPr>
        <p:spPr>
          <a:xfrm>
            <a:off x="319475" y="356125"/>
            <a:ext cx="68340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ews Cycle"/>
                <a:ea typeface="News Cycle"/>
                <a:cs typeface="News Cycle"/>
                <a:sym typeface="News Cycle"/>
              </a:rPr>
              <a:t>Medium Task - Upload two insurance plans and post a question about them</a:t>
            </a:r>
            <a:endParaRPr>
              <a:latin typeface="News Cycle"/>
              <a:ea typeface="News Cycle"/>
              <a:cs typeface="News Cycle"/>
              <a:sym typeface="News Cycle"/>
            </a:endParaRPr>
          </a:p>
          <a:p>
            <a:pPr indent="0" lvl="0" marL="0" rtl="0" algn="l">
              <a:spcBef>
                <a:spcPts val="0"/>
              </a:spcBef>
              <a:spcAft>
                <a:spcPts val="0"/>
              </a:spcAft>
              <a:buNone/>
            </a:pPr>
            <a:r>
              <a:t/>
            </a:r>
            <a:endParaRPr>
              <a:latin typeface="News Cycle"/>
              <a:ea typeface="News Cycle"/>
              <a:cs typeface="News Cycle"/>
              <a:sym typeface="News Cycle"/>
            </a:endParaRPr>
          </a:p>
        </p:txBody>
      </p:sp>
      <p:pic>
        <p:nvPicPr>
          <p:cNvPr id="702" name="Google Shape;702;p87"/>
          <p:cNvPicPr preferRelativeResize="0"/>
          <p:nvPr/>
        </p:nvPicPr>
        <p:blipFill>
          <a:blip r:embed="rId3">
            <a:alphaModFix/>
          </a:blip>
          <a:stretch>
            <a:fillRect/>
          </a:stretch>
        </p:blipFill>
        <p:spPr>
          <a:xfrm>
            <a:off x="451325" y="884125"/>
            <a:ext cx="8000923" cy="1952025"/>
          </a:xfrm>
          <a:prstGeom prst="rect">
            <a:avLst/>
          </a:prstGeom>
          <a:noFill/>
          <a:ln>
            <a:noFill/>
          </a:ln>
        </p:spPr>
      </p:pic>
      <p:pic>
        <p:nvPicPr>
          <p:cNvPr id="703" name="Google Shape;703;p87"/>
          <p:cNvPicPr preferRelativeResize="0"/>
          <p:nvPr/>
        </p:nvPicPr>
        <p:blipFill>
          <a:blip r:embed="rId4">
            <a:alphaModFix/>
          </a:blip>
          <a:stretch>
            <a:fillRect/>
          </a:stretch>
        </p:blipFill>
        <p:spPr>
          <a:xfrm>
            <a:off x="197113" y="2988550"/>
            <a:ext cx="8839197" cy="190901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88"/>
          <p:cNvSpPr txBox="1"/>
          <p:nvPr/>
        </p:nvSpPr>
        <p:spPr>
          <a:xfrm>
            <a:off x="319475" y="356125"/>
            <a:ext cx="45249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ews Cycle"/>
                <a:ea typeface="News Cycle"/>
                <a:cs typeface="News Cycle"/>
                <a:sym typeface="News Cycle"/>
              </a:rPr>
              <a:t>Hard Task - Vote and comment on an insurance plan</a:t>
            </a:r>
            <a:endParaRPr>
              <a:latin typeface="News Cycle"/>
              <a:ea typeface="News Cycle"/>
              <a:cs typeface="News Cycle"/>
              <a:sym typeface="News Cycle"/>
            </a:endParaRPr>
          </a:p>
        </p:txBody>
      </p:sp>
      <p:pic>
        <p:nvPicPr>
          <p:cNvPr id="709" name="Google Shape;709;p88"/>
          <p:cNvPicPr preferRelativeResize="0"/>
          <p:nvPr/>
        </p:nvPicPr>
        <p:blipFill>
          <a:blip r:embed="rId3">
            <a:alphaModFix/>
          </a:blip>
          <a:stretch>
            <a:fillRect/>
          </a:stretch>
        </p:blipFill>
        <p:spPr>
          <a:xfrm>
            <a:off x="152400" y="1433988"/>
            <a:ext cx="8839200" cy="227551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descr="GitHub - testing-library/angular-testing-library: 🦔 Simple and complete  Angular testing utilities that encourage good testing practices" id="287" name="Google Shape;287;p41"/>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288" name="Google Shape;288;p41"/>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Outline</a:t>
            </a:r>
            <a:endParaRPr sz="4800">
              <a:latin typeface="Nunito SemiBold"/>
              <a:ea typeface="Nunito SemiBold"/>
              <a:cs typeface="Nunito SemiBold"/>
              <a:sym typeface="Nunito SemiBold"/>
            </a:endParaRPr>
          </a:p>
        </p:txBody>
      </p:sp>
      <p:sp>
        <p:nvSpPr>
          <p:cNvPr id="289" name="Google Shape;289;p41"/>
          <p:cNvSpPr txBox="1"/>
          <p:nvPr>
            <p:ph idx="4294967295" type="title"/>
          </p:nvPr>
        </p:nvSpPr>
        <p:spPr>
          <a:xfrm flipH="1">
            <a:off x="2314825" y="1727150"/>
            <a:ext cx="5308500" cy="3008400"/>
          </a:xfrm>
          <a:prstGeom prst="rect">
            <a:avLst/>
          </a:prstGeom>
        </p:spPr>
        <p:txBody>
          <a:bodyPr anchorCtr="0" anchor="t" bIns="0" lIns="0" spcFirstLastPara="1" rIns="0" wrap="square" tIns="0">
            <a:noAutofit/>
          </a:bodyPr>
          <a:lstStyle/>
          <a:p>
            <a:pPr indent="-381000" lvl="0" marL="457200" rtl="0" algn="l">
              <a:lnSpc>
                <a:spcPct val="115000"/>
              </a:lnSpc>
              <a:spcBef>
                <a:spcPts val="0"/>
              </a:spcBef>
              <a:spcAft>
                <a:spcPts val="0"/>
              </a:spcAft>
              <a:buSzPts val="2400"/>
              <a:buFont typeface="Nunito"/>
              <a:buAutoNum type="arabicPeriod"/>
            </a:pPr>
            <a:r>
              <a:rPr b="1" lang="en" sz="2400">
                <a:highlight>
                  <a:srgbClr val="FFFF00"/>
                </a:highlight>
                <a:latin typeface="Nunito"/>
                <a:ea typeface="Nunito"/>
                <a:cs typeface="Nunito"/>
                <a:sym typeface="Nunito"/>
              </a:rPr>
              <a:t>✏️ Sketches</a:t>
            </a:r>
            <a:endParaRPr b="1" sz="2400">
              <a:highlight>
                <a:srgbClr val="FFFF00"/>
              </a:highlight>
              <a:latin typeface="Nunito"/>
              <a:ea typeface="Nunito"/>
              <a:cs typeface="Nunito"/>
              <a:sym typeface="Nunito"/>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Design Selection</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Task Storyboards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Low-fi Prototype</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Experiment</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Key Learnings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Appendix</a:t>
            </a:r>
            <a:endParaRPr sz="2400">
              <a:latin typeface="Nunito SemiBold"/>
              <a:ea typeface="Nunito SemiBold"/>
              <a:cs typeface="Nunito SemiBold"/>
              <a:sym typeface="Nunit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pic>
        <p:nvPicPr>
          <p:cNvPr id="294" name="Google Shape;294;p42"/>
          <p:cNvPicPr preferRelativeResize="0"/>
          <p:nvPr/>
        </p:nvPicPr>
        <p:blipFill rotWithShape="1">
          <a:blip r:embed="rId3">
            <a:alphaModFix/>
          </a:blip>
          <a:srcRect b="37260" l="1551" r="52414" t="26727"/>
          <a:stretch/>
        </p:blipFill>
        <p:spPr>
          <a:xfrm>
            <a:off x="786384" y="2642616"/>
            <a:ext cx="2325024" cy="1247324"/>
          </a:xfrm>
          <a:prstGeom prst="rect">
            <a:avLst/>
          </a:prstGeom>
          <a:noFill/>
          <a:ln>
            <a:noFill/>
          </a:ln>
        </p:spPr>
      </p:pic>
      <p:pic>
        <p:nvPicPr>
          <p:cNvPr descr="GitHub - testing-library/angular-testing-library: 🦔 Simple and complete  Angular testing utilities that encourage good testing practices" id="295" name="Google Shape;295;p42"/>
          <p:cNvPicPr preferRelativeResize="0"/>
          <p:nvPr/>
        </p:nvPicPr>
        <p:blipFill>
          <a:blip r:embed="rId4">
            <a:alphaModFix amt="60000"/>
          </a:blip>
          <a:stretch>
            <a:fillRect/>
          </a:stretch>
        </p:blipFill>
        <p:spPr>
          <a:xfrm flipH="1">
            <a:off x="-15425" y="106500"/>
            <a:ext cx="1306200" cy="1306200"/>
          </a:xfrm>
          <a:prstGeom prst="rect">
            <a:avLst/>
          </a:prstGeom>
          <a:noFill/>
          <a:ln>
            <a:noFill/>
          </a:ln>
        </p:spPr>
      </p:pic>
      <p:sp>
        <p:nvSpPr>
          <p:cNvPr id="296" name="Google Shape;296;p42"/>
          <p:cNvSpPr txBox="1"/>
          <p:nvPr>
            <p:ph idx="4294967295" type="title"/>
          </p:nvPr>
        </p:nvSpPr>
        <p:spPr>
          <a:xfrm>
            <a:off x="1552825" y="739675"/>
            <a:ext cx="38820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Sketch Board</a:t>
            </a:r>
            <a:endParaRPr sz="4800">
              <a:latin typeface="Nunito SemiBold"/>
              <a:ea typeface="Nunito SemiBold"/>
              <a:cs typeface="Nunito SemiBold"/>
              <a:sym typeface="Nunito SemiBold"/>
            </a:endParaRPr>
          </a:p>
        </p:txBody>
      </p:sp>
      <p:pic>
        <p:nvPicPr>
          <p:cNvPr id="297" name="Google Shape;297;p42"/>
          <p:cNvPicPr preferRelativeResize="0"/>
          <p:nvPr/>
        </p:nvPicPr>
        <p:blipFill rotWithShape="1">
          <a:blip r:embed="rId5">
            <a:alphaModFix/>
          </a:blip>
          <a:srcRect b="0" l="39711" r="0" t="36102"/>
          <a:stretch/>
        </p:blipFill>
        <p:spPr>
          <a:xfrm>
            <a:off x="5648625" y="2871275"/>
            <a:ext cx="2808875" cy="2040349"/>
          </a:xfrm>
          <a:prstGeom prst="rect">
            <a:avLst/>
          </a:prstGeom>
          <a:noFill/>
          <a:ln>
            <a:noFill/>
          </a:ln>
        </p:spPr>
      </p:pic>
      <p:pic>
        <p:nvPicPr>
          <p:cNvPr id="298" name="Google Shape;298;p42"/>
          <p:cNvPicPr preferRelativeResize="0"/>
          <p:nvPr/>
        </p:nvPicPr>
        <p:blipFill rotWithShape="1">
          <a:blip r:embed="rId5">
            <a:alphaModFix/>
          </a:blip>
          <a:srcRect b="56232" l="0" r="60039" t="0"/>
          <a:stretch/>
        </p:blipFill>
        <p:spPr>
          <a:xfrm>
            <a:off x="5566834" y="1708737"/>
            <a:ext cx="1739953" cy="1306200"/>
          </a:xfrm>
          <a:prstGeom prst="rect">
            <a:avLst/>
          </a:prstGeom>
          <a:noFill/>
          <a:ln>
            <a:noFill/>
          </a:ln>
        </p:spPr>
      </p:pic>
      <p:pic>
        <p:nvPicPr>
          <p:cNvPr id="299" name="Google Shape;299;p42"/>
          <p:cNvPicPr preferRelativeResize="0"/>
          <p:nvPr/>
        </p:nvPicPr>
        <p:blipFill rotWithShape="1">
          <a:blip r:embed="rId5">
            <a:alphaModFix/>
          </a:blip>
          <a:srcRect b="62414" l="73989" r="0" t="0"/>
          <a:stretch/>
        </p:blipFill>
        <p:spPr>
          <a:xfrm>
            <a:off x="7360251" y="1689475"/>
            <a:ext cx="1357725" cy="1344699"/>
          </a:xfrm>
          <a:prstGeom prst="rect">
            <a:avLst/>
          </a:prstGeom>
          <a:noFill/>
          <a:ln>
            <a:noFill/>
          </a:ln>
        </p:spPr>
      </p:pic>
      <p:pic>
        <p:nvPicPr>
          <p:cNvPr id="300" name="Google Shape;300;p42"/>
          <p:cNvPicPr preferRelativeResize="0"/>
          <p:nvPr/>
        </p:nvPicPr>
        <p:blipFill rotWithShape="1">
          <a:blip r:embed="rId3">
            <a:alphaModFix/>
          </a:blip>
          <a:srcRect b="35159" l="49124" r="0" t="6"/>
          <a:stretch/>
        </p:blipFill>
        <p:spPr>
          <a:xfrm>
            <a:off x="3364625" y="1784085"/>
            <a:ext cx="2202200" cy="1924626"/>
          </a:xfrm>
          <a:prstGeom prst="rect">
            <a:avLst/>
          </a:prstGeom>
          <a:noFill/>
          <a:ln>
            <a:noFill/>
          </a:ln>
        </p:spPr>
      </p:pic>
      <p:pic>
        <p:nvPicPr>
          <p:cNvPr id="301" name="Google Shape;301;p42"/>
          <p:cNvPicPr preferRelativeResize="0"/>
          <p:nvPr/>
        </p:nvPicPr>
        <p:blipFill rotWithShape="1">
          <a:blip r:embed="rId3">
            <a:alphaModFix/>
          </a:blip>
          <a:srcRect b="3970" l="2043" r="71207" t="71492"/>
          <a:stretch/>
        </p:blipFill>
        <p:spPr>
          <a:xfrm>
            <a:off x="1869500" y="3871850"/>
            <a:ext cx="1357726" cy="854124"/>
          </a:xfrm>
          <a:prstGeom prst="rect">
            <a:avLst/>
          </a:prstGeom>
          <a:noFill/>
          <a:ln>
            <a:noFill/>
          </a:ln>
        </p:spPr>
      </p:pic>
      <p:pic>
        <p:nvPicPr>
          <p:cNvPr id="302" name="Google Shape;302;p42"/>
          <p:cNvPicPr preferRelativeResize="0"/>
          <p:nvPr/>
        </p:nvPicPr>
        <p:blipFill rotWithShape="1">
          <a:blip r:embed="rId3">
            <a:alphaModFix/>
          </a:blip>
          <a:srcRect b="0" l="47161" r="954" t="67711"/>
          <a:stretch/>
        </p:blipFill>
        <p:spPr>
          <a:xfrm>
            <a:off x="3364613" y="3788550"/>
            <a:ext cx="2447425" cy="1044475"/>
          </a:xfrm>
          <a:prstGeom prst="rect">
            <a:avLst/>
          </a:prstGeom>
          <a:noFill/>
          <a:ln>
            <a:noFill/>
          </a:ln>
        </p:spPr>
      </p:pic>
      <p:pic>
        <p:nvPicPr>
          <p:cNvPr id="303" name="Google Shape;303;p42"/>
          <p:cNvPicPr preferRelativeResize="0"/>
          <p:nvPr/>
        </p:nvPicPr>
        <p:blipFill rotWithShape="1">
          <a:blip r:embed="rId3">
            <a:alphaModFix/>
          </a:blip>
          <a:srcRect b="76472" l="4998" r="74709" t="3252"/>
          <a:stretch/>
        </p:blipFill>
        <p:spPr>
          <a:xfrm>
            <a:off x="960120" y="1828800"/>
            <a:ext cx="1024900" cy="702250"/>
          </a:xfrm>
          <a:prstGeom prst="rect">
            <a:avLst/>
          </a:prstGeom>
          <a:noFill/>
          <a:ln>
            <a:noFill/>
          </a:ln>
        </p:spPr>
      </p:pic>
      <p:pic>
        <p:nvPicPr>
          <p:cNvPr id="304" name="Google Shape;304;p42"/>
          <p:cNvPicPr preferRelativeResize="0"/>
          <p:nvPr/>
        </p:nvPicPr>
        <p:blipFill rotWithShape="1">
          <a:blip r:embed="rId3">
            <a:alphaModFix/>
          </a:blip>
          <a:srcRect b="74706" l="29416" r="53297" t="5018"/>
          <a:stretch/>
        </p:blipFill>
        <p:spPr>
          <a:xfrm>
            <a:off x="2194560" y="1892808"/>
            <a:ext cx="873075" cy="702250"/>
          </a:xfrm>
          <a:prstGeom prst="rect">
            <a:avLst/>
          </a:prstGeom>
          <a:noFill/>
          <a:ln>
            <a:noFill/>
          </a:ln>
        </p:spPr>
      </p:pic>
      <p:sp>
        <p:nvSpPr>
          <p:cNvPr id="305" name="Google Shape;305;p42"/>
          <p:cNvSpPr txBox="1"/>
          <p:nvPr/>
        </p:nvSpPr>
        <p:spPr>
          <a:xfrm>
            <a:off x="4308400" y="3889950"/>
            <a:ext cx="1452000" cy="943200"/>
          </a:xfrm>
          <a:prstGeom prst="rect">
            <a:avLst/>
          </a:prstGeom>
          <a:noFill/>
          <a:ln cap="flat" cmpd="sng" w="114300">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sp>
        <p:nvSpPr>
          <p:cNvPr id="306" name="Google Shape;306;p42"/>
          <p:cNvSpPr txBox="1"/>
          <p:nvPr/>
        </p:nvSpPr>
        <p:spPr>
          <a:xfrm>
            <a:off x="7050950" y="3634625"/>
            <a:ext cx="1357800" cy="1097100"/>
          </a:xfrm>
          <a:prstGeom prst="rect">
            <a:avLst/>
          </a:prstGeom>
          <a:noFill/>
          <a:ln cap="flat" cmpd="sng" w="114300">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3"/>
          <p:cNvSpPr txBox="1"/>
          <p:nvPr/>
        </p:nvSpPr>
        <p:spPr>
          <a:xfrm>
            <a:off x="6861175" y="749875"/>
            <a:ext cx="1357800" cy="815400"/>
          </a:xfrm>
          <a:prstGeom prst="rect">
            <a:avLst/>
          </a:prstGeom>
          <a:noFill/>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ews Cycle"/>
              <a:ea typeface="News Cycle"/>
              <a:cs typeface="News Cycle"/>
              <a:sym typeface="News Cycle"/>
            </a:endParaRPr>
          </a:p>
        </p:txBody>
      </p:sp>
      <p:pic>
        <p:nvPicPr>
          <p:cNvPr descr="GitHub - testing-library/angular-testing-library: 🦔 Simple and complete  Angular testing utilities that encourage good testing practices" id="312" name="Google Shape;312;p43"/>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313" name="Google Shape;313;p43"/>
          <p:cNvSpPr txBox="1"/>
          <p:nvPr>
            <p:ph idx="4294967295" type="title"/>
          </p:nvPr>
        </p:nvSpPr>
        <p:spPr>
          <a:xfrm>
            <a:off x="1552825" y="739675"/>
            <a:ext cx="38820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Sketch Board</a:t>
            </a:r>
            <a:endParaRPr sz="4800">
              <a:latin typeface="Nunito SemiBold"/>
              <a:ea typeface="Nunito SemiBold"/>
              <a:cs typeface="Nunito SemiBold"/>
              <a:sym typeface="Nunito SemiBold"/>
            </a:endParaRPr>
          </a:p>
        </p:txBody>
      </p:sp>
      <p:pic>
        <p:nvPicPr>
          <p:cNvPr id="314" name="Google Shape;314;p43"/>
          <p:cNvPicPr preferRelativeResize="0"/>
          <p:nvPr/>
        </p:nvPicPr>
        <p:blipFill rotWithShape="1">
          <a:blip r:embed="rId4">
            <a:alphaModFix/>
          </a:blip>
          <a:srcRect b="0" l="39711" r="0" t="36102"/>
          <a:stretch/>
        </p:blipFill>
        <p:spPr>
          <a:xfrm>
            <a:off x="5648625" y="2871275"/>
            <a:ext cx="2808875" cy="2040349"/>
          </a:xfrm>
          <a:prstGeom prst="rect">
            <a:avLst/>
          </a:prstGeom>
          <a:noFill/>
          <a:ln>
            <a:noFill/>
          </a:ln>
        </p:spPr>
      </p:pic>
      <p:pic>
        <p:nvPicPr>
          <p:cNvPr id="315" name="Google Shape;315;p43"/>
          <p:cNvPicPr preferRelativeResize="0"/>
          <p:nvPr/>
        </p:nvPicPr>
        <p:blipFill rotWithShape="1">
          <a:blip r:embed="rId4">
            <a:alphaModFix/>
          </a:blip>
          <a:srcRect b="56232" l="0" r="60039" t="0"/>
          <a:stretch/>
        </p:blipFill>
        <p:spPr>
          <a:xfrm>
            <a:off x="5566834" y="1708737"/>
            <a:ext cx="1739953" cy="1306200"/>
          </a:xfrm>
          <a:prstGeom prst="rect">
            <a:avLst/>
          </a:prstGeom>
          <a:noFill/>
          <a:ln>
            <a:noFill/>
          </a:ln>
        </p:spPr>
      </p:pic>
      <p:pic>
        <p:nvPicPr>
          <p:cNvPr id="316" name="Google Shape;316;p43"/>
          <p:cNvPicPr preferRelativeResize="0"/>
          <p:nvPr/>
        </p:nvPicPr>
        <p:blipFill rotWithShape="1">
          <a:blip r:embed="rId4">
            <a:alphaModFix/>
          </a:blip>
          <a:srcRect b="62414" l="73989" r="0" t="0"/>
          <a:stretch/>
        </p:blipFill>
        <p:spPr>
          <a:xfrm>
            <a:off x="7360251" y="1689475"/>
            <a:ext cx="1357725" cy="1344699"/>
          </a:xfrm>
          <a:prstGeom prst="rect">
            <a:avLst/>
          </a:prstGeom>
          <a:noFill/>
          <a:ln>
            <a:noFill/>
          </a:ln>
        </p:spPr>
      </p:pic>
      <p:pic>
        <p:nvPicPr>
          <p:cNvPr id="317" name="Google Shape;317;p43"/>
          <p:cNvPicPr preferRelativeResize="0"/>
          <p:nvPr/>
        </p:nvPicPr>
        <p:blipFill rotWithShape="1">
          <a:blip r:embed="rId5">
            <a:alphaModFix/>
          </a:blip>
          <a:srcRect b="35159" l="49124" r="0" t="6"/>
          <a:stretch/>
        </p:blipFill>
        <p:spPr>
          <a:xfrm>
            <a:off x="3364625" y="1784085"/>
            <a:ext cx="2202200" cy="1924626"/>
          </a:xfrm>
          <a:prstGeom prst="rect">
            <a:avLst/>
          </a:prstGeom>
          <a:noFill/>
          <a:ln>
            <a:noFill/>
          </a:ln>
        </p:spPr>
      </p:pic>
      <p:pic>
        <p:nvPicPr>
          <p:cNvPr id="318" name="Google Shape;318;p43"/>
          <p:cNvPicPr preferRelativeResize="0"/>
          <p:nvPr/>
        </p:nvPicPr>
        <p:blipFill rotWithShape="1">
          <a:blip r:embed="rId5">
            <a:alphaModFix/>
          </a:blip>
          <a:srcRect b="35918" l="2115" r="50656" t="1884"/>
          <a:stretch/>
        </p:blipFill>
        <p:spPr>
          <a:xfrm>
            <a:off x="816125" y="1784075"/>
            <a:ext cx="2385300" cy="2154226"/>
          </a:xfrm>
          <a:prstGeom prst="rect">
            <a:avLst/>
          </a:prstGeom>
          <a:noFill/>
          <a:ln>
            <a:noFill/>
          </a:ln>
        </p:spPr>
      </p:pic>
      <p:pic>
        <p:nvPicPr>
          <p:cNvPr id="319" name="Google Shape;319;p43"/>
          <p:cNvPicPr preferRelativeResize="0"/>
          <p:nvPr/>
        </p:nvPicPr>
        <p:blipFill rotWithShape="1">
          <a:blip r:embed="rId5">
            <a:alphaModFix/>
          </a:blip>
          <a:srcRect b="0" l="0" r="70177" t="68204"/>
          <a:stretch/>
        </p:blipFill>
        <p:spPr>
          <a:xfrm>
            <a:off x="1765675" y="3757400"/>
            <a:ext cx="1513743" cy="1106775"/>
          </a:xfrm>
          <a:prstGeom prst="rect">
            <a:avLst/>
          </a:prstGeom>
          <a:noFill/>
          <a:ln>
            <a:noFill/>
          </a:ln>
        </p:spPr>
      </p:pic>
      <p:pic>
        <p:nvPicPr>
          <p:cNvPr id="320" name="Google Shape;320;p43"/>
          <p:cNvPicPr preferRelativeResize="0"/>
          <p:nvPr/>
        </p:nvPicPr>
        <p:blipFill rotWithShape="1">
          <a:blip r:embed="rId5">
            <a:alphaModFix/>
          </a:blip>
          <a:srcRect b="0" l="47161" r="954" t="67711"/>
          <a:stretch/>
        </p:blipFill>
        <p:spPr>
          <a:xfrm>
            <a:off x="3364613" y="3788550"/>
            <a:ext cx="2447425" cy="1044475"/>
          </a:xfrm>
          <a:prstGeom prst="rect">
            <a:avLst/>
          </a:prstGeom>
          <a:noFill/>
          <a:ln>
            <a:noFill/>
          </a:ln>
        </p:spPr>
      </p:pic>
      <p:sp>
        <p:nvSpPr>
          <p:cNvPr id="321" name="Google Shape;321;p43"/>
          <p:cNvSpPr txBox="1"/>
          <p:nvPr/>
        </p:nvSpPr>
        <p:spPr>
          <a:xfrm>
            <a:off x="7414550" y="749875"/>
            <a:ext cx="783900" cy="81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ews Cycle"/>
                <a:ea typeface="News Cycle"/>
                <a:cs typeface="News Cycle"/>
                <a:sym typeface="News Cycle"/>
              </a:rPr>
              <a:t>Design1</a:t>
            </a:r>
            <a:endParaRPr>
              <a:latin typeface="News Cycle"/>
              <a:ea typeface="News Cycle"/>
              <a:cs typeface="News Cycle"/>
              <a:sym typeface="News Cycle"/>
            </a:endParaRPr>
          </a:p>
          <a:p>
            <a:pPr indent="0" lvl="0" marL="0" rtl="0" algn="l">
              <a:spcBef>
                <a:spcPts val="0"/>
              </a:spcBef>
              <a:spcAft>
                <a:spcPts val="0"/>
              </a:spcAft>
              <a:buNone/>
            </a:pPr>
            <a:r>
              <a:t/>
            </a:r>
            <a:endParaRPr>
              <a:latin typeface="News Cycle"/>
              <a:ea typeface="News Cycle"/>
              <a:cs typeface="News Cycle"/>
              <a:sym typeface="News Cycle"/>
            </a:endParaRPr>
          </a:p>
          <a:p>
            <a:pPr indent="0" lvl="0" marL="0" rtl="0" algn="l">
              <a:spcBef>
                <a:spcPts val="0"/>
              </a:spcBef>
              <a:spcAft>
                <a:spcPts val="0"/>
              </a:spcAft>
              <a:buNone/>
            </a:pPr>
            <a:r>
              <a:rPr lang="en">
                <a:latin typeface="News Cycle"/>
                <a:ea typeface="News Cycle"/>
                <a:cs typeface="News Cycle"/>
                <a:sym typeface="News Cycle"/>
              </a:rPr>
              <a:t>Design2</a:t>
            </a:r>
            <a:endParaRPr>
              <a:latin typeface="News Cycle"/>
              <a:ea typeface="News Cycle"/>
              <a:cs typeface="News Cycle"/>
              <a:sym typeface="News Cycle"/>
            </a:endParaRPr>
          </a:p>
        </p:txBody>
      </p:sp>
      <p:sp>
        <p:nvSpPr>
          <p:cNvPr id="322" name="Google Shape;322;p43"/>
          <p:cNvSpPr/>
          <p:nvPr/>
        </p:nvSpPr>
        <p:spPr>
          <a:xfrm>
            <a:off x="6997950" y="835125"/>
            <a:ext cx="398700" cy="256200"/>
          </a:xfrm>
          <a:prstGeom prst="rect">
            <a:avLst/>
          </a:prstGeom>
          <a:noFill/>
          <a:ln cap="flat" cmpd="sng" w="19050">
            <a:solidFill>
              <a:srgbClr val="6FA8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3"/>
          <p:cNvSpPr/>
          <p:nvPr/>
        </p:nvSpPr>
        <p:spPr>
          <a:xfrm>
            <a:off x="6997950" y="1216125"/>
            <a:ext cx="3987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descr="GitHub - testing-library/angular-testing-library: 🦔 Simple and complete  Angular testing utilities that encourage good testing practices" id="328" name="Google Shape;328;p44"/>
          <p:cNvPicPr preferRelativeResize="0"/>
          <p:nvPr/>
        </p:nvPicPr>
        <p:blipFill>
          <a:blip r:embed="rId3">
            <a:alphaModFix amt="60000"/>
          </a:blip>
          <a:stretch>
            <a:fillRect/>
          </a:stretch>
        </p:blipFill>
        <p:spPr>
          <a:xfrm flipH="1">
            <a:off x="-15425" y="106500"/>
            <a:ext cx="1306200" cy="1306200"/>
          </a:xfrm>
          <a:prstGeom prst="rect">
            <a:avLst/>
          </a:prstGeom>
          <a:noFill/>
          <a:ln>
            <a:noFill/>
          </a:ln>
        </p:spPr>
      </p:pic>
      <p:sp>
        <p:nvSpPr>
          <p:cNvPr id="329" name="Google Shape;329;p44"/>
          <p:cNvSpPr txBox="1"/>
          <p:nvPr>
            <p:ph idx="4294967295" type="title"/>
          </p:nvPr>
        </p:nvSpPr>
        <p:spPr>
          <a:xfrm>
            <a:off x="1552825" y="739675"/>
            <a:ext cx="5308500" cy="74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latin typeface="Nunito SemiBold"/>
                <a:ea typeface="Nunito SemiBold"/>
                <a:cs typeface="Nunito SemiBold"/>
                <a:sym typeface="Nunito SemiBold"/>
              </a:rPr>
              <a:t>Outline</a:t>
            </a:r>
            <a:endParaRPr sz="4800">
              <a:latin typeface="Nunito SemiBold"/>
              <a:ea typeface="Nunito SemiBold"/>
              <a:cs typeface="Nunito SemiBold"/>
              <a:sym typeface="Nunito SemiBold"/>
            </a:endParaRPr>
          </a:p>
        </p:txBody>
      </p:sp>
      <p:sp>
        <p:nvSpPr>
          <p:cNvPr id="330" name="Google Shape;330;p44"/>
          <p:cNvSpPr txBox="1"/>
          <p:nvPr>
            <p:ph idx="4294967295" type="title"/>
          </p:nvPr>
        </p:nvSpPr>
        <p:spPr>
          <a:xfrm flipH="1">
            <a:off x="2314825" y="1727150"/>
            <a:ext cx="5308500" cy="3008400"/>
          </a:xfrm>
          <a:prstGeom prst="rect">
            <a:avLst/>
          </a:prstGeom>
        </p:spPr>
        <p:txBody>
          <a:bodyPr anchorCtr="0" anchor="t" bIns="0" lIns="0" spcFirstLastPara="1" rIns="0" wrap="square" tIns="0">
            <a:noAutofit/>
          </a:bodyPr>
          <a:lstStyle/>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Sketches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a:buAutoNum type="arabicPeriod"/>
            </a:pPr>
            <a:r>
              <a:rPr b="1" lang="en" sz="2400">
                <a:highlight>
                  <a:srgbClr val="FFFF00"/>
                </a:highlight>
                <a:latin typeface="Nunito"/>
                <a:ea typeface="Nunito"/>
                <a:cs typeface="Nunito"/>
                <a:sym typeface="Nunito"/>
              </a:rPr>
              <a:t>📌 Design Selection</a:t>
            </a:r>
            <a:endParaRPr b="1" sz="2400">
              <a:highlight>
                <a:srgbClr val="FFFF00"/>
              </a:highlight>
              <a:latin typeface="Nunito"/>
              <a:ea typeface="Nunito"/>
              <a:cs typeface="Nunito"/>
              <a:sym typeface="Nunito"/>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Task Storyboards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Low-fi Prototype</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Experiment</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Key Learnings</a:t>
            </a:r>
            <a:endParaRPr sz="2400">
              <a:latin typeface="Nunito SemiBold"/>
              <a:ea typeface="Nunito SemiBold"/>
              <a:cs typeface="Nunito SemiBold"/>
              <a:sym typeface="Nunito SemiBold"/>
            </a:endParaRPr>
          </a:p>
          <a:p>
            <a:pPr indent="-381000" lvl="0" marL="457200" rtl="0" algn="l">
              <a:lnSpc>
                <a:spcPct val="115000"/>
              </a:lnSpc>
              <a:spcBef>
                <a:spcPts val="0"/>
              </a:spcBef>
              <a:spcAft>
                <a:spcPts val="0"/>
              </a:spcAft>
              <a:buSzPts val="2400"/>
              <a:buFont typeface="Nunito SemiBold"/>
              <a:buAutoNum type="arabicPeriod"/>
            </a:pPr>
            <a:r>
              <a:rPr lang="en" sz="2400">
                <a:latin typeface="Nunito SemiBold"/>
                <a:ea typeface="Nunito SemiBold"/>
                <a:cs typeface="Nunito SemiBold"/>
                <a:sym typeface="Nunito SemiBold"/>
              </a:rPr>
              <a:t>     Appendix</a:t>
            </a:r>
            <a:endParaRPr sz="2400">
              <a:latin typeface="Nunito SemiBold"/>
              <a:ea typeface="Nunito SemiBold"/>
              <a:cs typeface="Nunito SemiBold"/>
              <a:sym typeface="Nunito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Rynaldo template">
  <a:themeElements>
    <a:clrScheme name="Custom 347">
      <a:dk1>
        <a:srgbClr val="2C444E"/>
      </a:dk1>
      <a:lt1>
        <a:srgbClr val="FFFFFF"/>
      </a:lt1>
      <a:dk2>
        <a:srgbClr val="7D8A8D"/>
      </a:dk2>
      <a:lt2>
        <a:srgbClr val="E1E9EB"/>
      </a:lt2>
      <a:accent1>
        <a:srgbClr val="00A4CA"/>
      </a:accent1>
      <a:accent2>
        <a:srgbClr val="0082A9"/>
      </a:accent2>
      <a:accent3>
        <a:srgbClr val="8792DF"/>
      </a:accent3>
      <a:accent4>
        <a:srgbClr val="5963AF"/>
      </a:accent4>
      <a:accent5>
        <a:srgbClr val="FF712A"/>
      </a:accent5>
      <a:accent6>
        <a:srgbClr val="DF3D11"/>
      </a:accent6>
      <a:hlink>
        <a:srgbClr val="0082A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ynaldo template">
  <a:themeElements>
    <a:clrScheme name="Custom 347">
      <a:dk1>
        <a:srgbClr val="2C444E"/>
      </a:dk1>
      <a:lt1>
        <a:srgbClr val="FFFFFF"/>
      </a:lt1>
      <a:dk2>
        <a:srgbClr val="7D8A8D"/>
      </a:dk2>
      <a:lt2>
        <a:srgbClr val="E1E9EB"/>
      </a:lt2>
      <a:accent1>
        <a:srgbClr val="00A4CA"/>
      </a:accent1>
      <a:accent2>
        <a:srgbClr val="0082A9"/>
      </a:accent2>
      <a:accent3>
        <a:srgbClr val="8792DF"/>
      </a:accent3>
      <a:accent4>
        <a:srgbClr val="5963AF"/>
      </a:accent4>
      <a:accent5>
        <a:srgbClr val="FF712A"/>
      </a:accent5>
      <a:accent6>
        <a:srgbClr val="DF3D11"/>
      </a:accent6>
      <a:hlink>
        <a:srgbClr val="0082A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